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64" r:id="rId12"/>
    <p:sldId id="276" r:id="rId13"/>
    <p:sldId id="277" r:id="rId14"/>
    <p:sldId id="274" r:id="rId15"/>
  </p:sldIdLst>
  <p:sldSz cx="18288000" cy="10287000"/>
  <p:notesSz cx="6858000" cy="9144000"/>
  <p:embeddedFontLst>
    <p:embeddedFont>
      <p:font typeface="Archivo Black" panose="020B0604020202020204" charset="0"/>
      <p:regular r:id="rId17"/>
    </p:embeddedFont>
    <p:embeddedFont>
      <p:font typeface="Arial Bold" panose="020B0704020202020204" pitchFamily="34" charset="0"/>
      <p:regular r:id="rId18"/>
      <p:bold r:id="rId19"/>
    </p:embeddedFont>
    <p:embeddedFont>
      <p:font typeface="Public Sans" panose="020B0604020202020204" charset="0"/>
      <p:regular r:id="rId20"/>
    </p:embeddedFont>
    <p:embeddedFont>
      <p:font typeface="Public Sans Bold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3923F-9384-45D6-B7B2-1649917AFD6F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7773A-3E50-4B56-9C88-927A77B58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51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909DCA-CF2D-4054-9362-8CFA81A02B2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96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97E2B-272A-CF36-CF85-A9C8AA630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90926B-61B5-7C40-7275-52CDEE4B32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862FB3-F550-60A2-D706-FE46EFC14B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F02B70-641F-AD67-936D-F24980ED39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909DCA-CF2D-4054-9362-8CFA81A02B2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1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sv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10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24.svg"/><Relationship Id="rId4" Type="http://schemas.openxmlformats.org/officeDocument/2006/relationships/image" Target="../media/image22.svg"/><Relationship Id="rId9" Type="http://schemas.openxmlformats.org/officeDocument/2006/relationships/image" Target="../media/image23.png"/><Relationship Id="rId14" Type="http://schemas.openxmlformats.org/officeDocument/2006/relationships/image" Target="../media/image2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1.svg"/><Relationship Id="rId18" Type="http://schemas.openxmlformats.org/officeDocument/2006/relationships/image" Target="../media/image12.png"/><Relationship Id="rId3" Type="http://schemas.openxmlformats.org/officeDocument/2006/relationships/image" Target="../media/image13.jpeg"/><Relationship Id="rId7" Type="http://schemas.openxmlformats.org/officeDocument/2006/relationships/image" Target="../media/image3.svg"/><Relationship Id="rId12" Type="http://schemas.openxmlformats.org/officeDocument/2006/relationships/image" Target="../media/image10.png"/><Relationship Id="rId17" Type="http://schemas.openxmlformats.org/officeDocument/2006/relationships/image" Target="../media/image28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24.svg"/><Relationship Id="rId5" Type="http://schemas.openxmlformats.org/officeDocument/2006/relationships/image" Target="../media/image22.svg"/><Relationship Id="rId15" Type="http://schemas.openxmlformats.org/officeDocument/2006/relationships/image" Target="../media/image26.svg"/><Relationship Id="rId10" Type="http://schemas.openxmlformats.org/officeDocument/2006/relationships/image" Target="../media/image23.png"/><Relationship Id="rId19" Type="http://schemas.openxmlformats.org/officeDocument/2006/relationships/image" Target="../media/image29.jpeg"/><Relationship Id="rId4" Type="http://schemas.openxmlformats.org/officeDocument/2006/relationships/image" Target="../media/image21.png"/><Relationship Id="rId9" Type="http://schemas.openxmlformats.org/officeDocument/2006/relationships/image" Target="../media/image5.svg"/><Relationship Id="rId1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1.svg"/><Relationship Id="rId18" Type="http://schemas.openxmlformats.org/officeDocument/2006/relationships/image" Target="../media/image12.png"/><Relationship Id="rId3" Type="http://schemas.openxmlformats.org/officeDocument/2006/relationships/image" Target="../media/image13.jpeg"/><Relationship Id="rId7" Type="http://schemas.openxmlformats.org/officeDocument/2006/relationships/image" Target="../media/image3.svg"/><Relationship Id="rId12" Type="http://schemas.openxmlformats.org/officeDocument/2006/relationships/image" Target="../media/image10.png"/><Relationship Id="rId17" Type="http://schemas.openxmlformats.org/officeDocument/2006/relationships/image" Target="../media/image28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24.svg"/><Relationship Id="rId5" Type="http://schemas.openxmlformats.org/officeDocument/2006/relationships/image" Target="../media/image22.svg"/><Relationship Id="rId15" Type="http://schemas.openxmlformats.org/officeDocument/2006/relationships/image" Target="../media/image26.svg"/><Relationship Id="rId10" Type="http://schemas.openxmlformats.org/officeDocument/2006/relationships/image" Target="../media/image23.png"/><Relationship Id="rId19" Type="http://schemas.openxmlformats.org/officeDocument/2006/relationships/image" Target="../media/image30.jpeg"/><Relationship Id="rId4" Type="http://schemas.openxmlformats.org/officeDocument/2006/relationships/image" Target="../media/image21.png"/><Relationship Id="rId9" Type="http://schemas.openxmlformats.org/officeDocument/2006/relationships/image" Target="../media/image5.svg"/><Relationship Id="rId1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24.svg"/><Relationship Id="rId18" Type="http://schemas.openxmlformats.org/officeDocument/2006/relationships/image" Target="../media/image34.png"/><Relationship Id="rId3" Type="http://schemas.openxmlformats.org/officeDocument/2006/relationships/image" Target="../media/image31.png"/><Relationship Id="rId21" Type="http://schemas.openxmlformats.org/officeDocument/2006/relationships/image" Target="../media/image28.svg"/><Relationship Id="rId7" Type="http://schemas.openxmlformats.org/officeDocument/2006/relationships/image" Target="../media/image22.svg"/><Relationship Id="rId12" Type="http://schemas.openxmlformats.org/officeDocument/2006/relationships/image" Target="../media/image23.png"/><Relationship Id="rId17" Type="http://schemas.openxmlformats.org/officeDocument/2006/relationships/image" Target="../media/image26.svg"/><Relationship Id="rId2" Type="http://schemas.openxmlformats.org/officeDocument/2006/relationships/image" Target="../media/image13.jpeg"/><Relationship Id="rId16" Type="http://schemas.openxmlformats.org/officeDocument/2006/relationships/image" Target="../media/image25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5.svg"/><Relationship Id="rId5" Type="http://schemas.openxmlformats.org/officeDocument/2006/relationships/image" Target="../media/image33.jpeg"/><Relationship Id="rId15" Type="http://schemas.openxmlformats.org/officeDocument/2006/relationships/image" Target="../media/image11.svg"/><Relationship Id="rId10" Type="http://schemas.openxmlformats.org/officeDocument/2006/relationships/image" Target="../media/image4.png"/><Relationship Id="rId19" Type="http://schemas.openxmlformats.org/officeDocument/2006/relationships/image" Target="../media/image35.svg"/><Relationship Id="rId4" Type="http://schemas.openxmlformats.org/officeDocument/2006/relationships/image" Target="../media/image32.svg"/><Relationship Id="rId9" Type="http://schemas.openxmlformats.org/officeDocument/2006/relationships/image" Target="../media/image3.svg"/><Relationship Id="rId14" Type="http://schemas.openxmlformats.org/officeDocument/2006/relationships/image" Target="../media/image10.png"/><Relationship Id="rId2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12" Type="http://schemas.openxmlformats.org/officeDocument/2006/relationships/image" Target="../media/image18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17.jpg"/><Relationship Id="rId5" Type="http://schemas.openxmlformats.org/officeDocument/2006/relationships/image" Target="../media/image10.png"/><Relationship Id="rId10" Type="http://schemas.openxmlformats.org/officeDocument/2006/relationships/image" Target="../media/image16.jpg"/><Relationship Id="rId4" Type="http://schemas.openxmlformats.org/officeDocument/2006/relationships/image" Target="../media/image5.sv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79" y="16087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>
              <a:latin typeface="Archivo Black" panose="020B0604020202020204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1896089" y="5654191"/>
            <a:ext cx="11712292" cy="9739632"/>
            <a:chOff x="0" y="0"/>
            <a:chExt cx="676659" cy="56269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76659" cy="562692"/>
            </a:xfrm>
            <a:custGeom>
              <a:avLst/>
              <a:gdLst/>
              <a:ahLst/>
              <a:cxnLst/>
              <a:rect l="l" t="t" r="r" b="b"/>
              <a:pathLst>
                <a:path w="676659" h="562692">
                  <a:moveTo>
                    <a:pt x="676659" y="281346"/>
                  </a:moveTo>
                  <a:lnTo>
                    <a:pt x="473459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473459" y="0"/>
                  </a:lnTo>
                  <a:lnTo>
                    <a:pt x="676659" y="281346"/>
                  </a:lnTo>
                  <a:close/>
                </a:path>
              </a:pathLst>
            </a:custGeom>
            <a:solidFill>
              <a:srgbClr val="00194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14300" y="-57150"/>
              <a:ext cx="448059" cy="6198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909620" y="-18681"/>
            <a:ext cx="20867030" cy="10516055"/>
            <a:chOff x="0" y="0"/>
            <a:chExt cx="561152" cy="28279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61152" cy="282796"/>
            </a:xfrm>
            <a:custGeom>
              <a:avLst/>
              <a:gdLst/>
              <a:ahLst/>
              <a:cxnLst/>
              <a:rect l="l" t="t" r="r" b="b"/>
              <a:pathLst>
                <a:path w="561152" h="282796">
                  <a:moveTo>
                    <a:pt x="203200" y="282796"/>
                  </a:moveTo>
                  <a:lnTo>
                    <a:pt x="357952" y="282796"/>
                  </a:lnTo>
                  <a:lnTo>
                    <a:pt x="561152" y="0"/>
                  </a:lnTo>
                  <a:lnTo>
                    <a:pt x="0" y="0"/>
                  </a:lnTo>
                  <a:lnTo>
                    <a:pt x="203200" y="282796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27000" y="-57150"/>
              <a:ext cx="307152" cy="3399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5400000">
            <a:off x="16166910" y="1151200"/>
            <a:ext cx="2270840" cy="899810"/>
          </a:xfrm>
          <a:custGeom>
            <a:avLst/>
            <a:gdLst/>
            <a:ahLst/>
            <a:cxnLst/>
            <a:rect l="l" t="t" r="r" b="b"/>
            <a:pathLst>
              <a:path w="2270840" h="899810">
                <a:moveTo>
                  <a:pt x="0" y="0"/>
                </a:moveTo>
                <a:lnTo>
                  <a:pt x="2270840" y="0"/>
                </a:lnTo>
                <a:lnTo>
                  <a:pt x="2270840" y="899811"/>
                </a:lnTo>
                <a:lnTo>
                  <a:pt x="0" y="8998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20273" r="-214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2646769" y="9439275"/>
            <a:ext cx="1533144" cy="289381"/>
          </a:xfrm>
          <a:custGeom>
            <a:avLst/>
            <a:gdLst/>
            <a:ahLst/>
            <a:cxnLst/>
            <a:rect l="l" t="t" r="r" b="b"/>
            <a:pathLst>
              <a:path w="1533144" h="289381">
                <a:moveTo>
                  <a:pt x="0" y="0"/>
                </a:moveTo>
                <a:lnTo>
                  <a:pt x="1533144" y="0"/>
                </a:lnTo>
                <a:lnTo>
                  <a:pt x="1533144" y="289381"/>
                </a:lnTo>
                <a:lnTo>
                  <a:pt x="0" y="28938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5400000">
            <a:off x="10838224" y="-149156"/>
            <a:ext cx="8732770" cy="9479262"/>
          </a:xfrm>
          <a:custGeom>
            <a:avLst/>
            <a:gdLst/>
            <a:ahLst/>
            <a:cxnLst/>
            <a:rect l="l" t="t" r="r" b="b"/>
            <a:pathLst>
              <a:path w="8732770" h="9479262">
                <a:moveTo>
                  <a:pt x="0" y="0"/>
                </a:moveTo>
                <a:lnTo>
                  <a:pt x="8732770" y="0"/>
                </a:lnTo>
                <a:lnTo>
                  <a:pt x="8732770" y="9479261"/>
                </a:lnTo>
                <a:lnTo>
                  <a:pt x="0" y="94792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9523001" y="848742"/>
            <a:ext cx="8421049" cy="7300805"/>
            <a:chOff x="0" y="0"/>
            <a:chExt cx="727368" cy="63060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27368" cy="630606"/>
            </a:xfrm>
            <a:custGeom>
              <a:avLst/>
              <a:gdLst/>
              <a:ahLst/>
              <a:cxnLst/>
              <a:rect l="l" t="t" r="r" b="b"/>
              <a:pathLst>
                <a:path w="727368" h="630606">
                  <a:moveTo>
                    <a:pt x="727368" y="315303"/>
                  </a:moveTo>
                  <a:lnTo>
                    <a:pt x="524168" y="630606"/>
                  </a:lnTo>
                  <a:lnTo>
                    <a:pt x="203200" y="630606"/>
                  </a:lnTo>
                  <a:lnTo>
                    <a:pt x="0" y="315303"/>
                  </a:lnTo>
                  <a:lnTo>
                    <a:pt x="203200" y="0"/>
                  </a:lnTo>
                  <a:lnTo>
                    <a:pt x="524168" y="0"/>
                  </a:lnTo>
                  <a:lnTo>
                    <a:pt x="727368" y="315303"/>
                  </a:lnTo>
                  <a:close/>
                </a:path>
              </a:pathLst>
            </a:custGeom>
            <a:blipFill>
              <a:blip r:embed="rId9"/>
              <a:stretch>
                <a:fillRect l="-15063" r="-15063"/>
              </a:stretch>
            </a:blipFill>
            <a:ln w="14287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2572539" y="6210335"/>
            <a:ext cx="4105146" cy="3559042"/>
            <a:chOff x="0" y="0"/>
            <a:chExt cx="727368" cy="63060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727368" cy="630606"/>
            </a:xfrm>
            <a:custGeom>
              <a:avLst/>
              <a:gdLst/>
              <a:ahLst/>
              <a:cxnLst/>
              <a:rect l="l" t="t" r="r" b="b"/>
              <a:pathLst>
                <a:path w="727368" h="630606">
                  <a:moveTo>
                    <a:pt x="727368" y="315303"/>
                  </a:moveTo>
                  <a:lnTo>
                    <a:pt x="524168" y="630606"/>
                  </a:lnTo>
                  <a:lnTo>
                    <a:pt x="203200" y="630606"/>
                  </a:lnTo>
                  <a:lnTo>
                    <a:pt x="0" y="315303"/>
                  </a:lnTo>
                  <a:lnTo>
                    <a:pt x="203200" y="0"/>
                  </a:lnTo>
                  <a:lnTo>
                    <a:pt x="524168" y="0"/>
                  </a:lnTo>
                  <a:lnTo>
                    <a:pt x="727368" y="315303"/>
                  </a:lnTo>
                  <a:close/>
                </a:path>
              </a:pathLst>
            </a:custGeom>
            <a:blipFill>
              <a:blip r:embed="rId10"/>
              <a:stretch>
                <a:fillRect l="-14941" r="-14941"/>
              </a:stretch>
            </a:blipFill>
            <a:ln w="14287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Freeform 17"/>
          <p:cNvSpPr/>
          <p:nvPr/>
        </p:nvSpPr>
        <p:spPr>
          <a:xfrm>
            <a:off x="17543907" y="9838093"/>
            <a:ext cx="1992249" cy="4114800"/>
          </a:xfrm>
          <a:custGeom>
            <a:avLst/>
            <a:gdLst/>
            <a:ahLst/>
            <a:cxnLst/>
            <a:rect l="l" t="t" r="r" b="b"/>
            <a:pathLst>
              <a:path w="1992249" h="4114800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317036" y="169434"/>
            <a:ext cx="2273764" cy="2154666"/>
          </a:xfrm>
          <a:custGeom>
            <a:avLst/>
            <a:gdLst/>
            <a:ahLst/>
            <a:cxnLst/>
            <a:rect l="l" t="t" r="r" b="b"/>
            <a:pathLst>
              <a:path w="762688" h="763518">
                <a:moveTo>
                  <a:pt x="0" y="0"/>
                </a:moveTo>
                <a:lnTo>
                  <a:pt x="762688" y="0"/>
                </a:lnTo>
                <a:lnTo>
                  <a:pt x="762688" y="763518"/>
                </a:lnTo>
                <a:lnTo>
                  <a:pt x="0" y="76351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784785" y="8750332"/>
            <a:ext cx="7655741" cy="4007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1600" b="1" dirty="0">
                <a:solidFill>
                  <a:srgbClr val="001941"/>
                </a:solidFill>
                <a:latin typeface="Archivo Black" panose="020B0604020202020204" charset="0"/>
                <a:ea typeface="Public Sans Bold"/>
                <a:cs typeface="Public Sans Bold"/>
                <a:sym typeface="Public Sans Bold"/>
              </a:rPr>
              <a:t>Date:</a:t>
            </a:r>
            <a:r>
              <a:rPr lang="en-US" sz="1600" b="1" dirty="0">
                <a:solidFill>
                  <a:srgbClr val="001941"/>
                </a:solidFill>
                <a:latin typeface="Archivo Black" panose="020B0604020202020204" charset="0"/>
                <a:ea typeface="Public Sans"/>
                <a:cs typeface="Public Sans"/>
                <a:sym typeface="Public Sans"/>
              </a:rPr>
              <a:t> 31</a:t>
            </a:r>
            <a:r>
              <a:rPr lang="en-US" sz="1600" b="1" baseline="30000" dirty="0">
                <a:solidFill>
                  <a:srgbClr val="001941"/>
                </a:solidFill>
                <a:latin typeface="Archivo Black" panose="020B0604020202020204" charset="0"/>
                <a:ea typeface="Public Sans"/>
                <a:cs typeface="Public Sans"/>
                <a:sym typeface="Public Sans"/>
              </a:rPr>
              <a:t>st</a:t>
            </a:r>
            <a:r>
              <a:rPr lang="en-US" sz="1600" b="1" dirty="0">
                <a:solidFill>
                  <a:srgbClr val="001941"/>
                </a:solidFill>
                <a:latin typeface="Archivo Black" panose="020B0604020202020204" charset="0"/>
                <a:ea typeface="Public Sans"/>
                <a:cs typeface="Public Sans"/>
                <a:sym typeface="Public Sans"/>
              </a:rPr>
              <a:t> July &amp; 1</a:t>
            </a:r>
            <a:r>
              <a:rPr lang="en-US" sz="1600" b="1" baseline="30000" dirty="0">
                <a:solidFill>
                  <a:srgbClr val="001941"/>
                </a:solidFill>
                <a:latin typeface="Archivo Black" panose="020B0604020202020204" charset="0"/>
                <a:ea typeface="Public Sans"/>
                <a:cs typeface="Public Sans"/>
                <a:sym typeface="Public Sans"/>
              </a:rPr>
              <a:t>st</a:t>
            </a:r>
            <a:r>
              <a:rPr lang="en-US" sz="1600" b="1" dirty="0">
                <a:solidFill>
                  <a:srgbClr val="001941"/>
                </a:solidFill>
                <a:latin typeface="Archivo Black" panose="020B0604020202020204" charset="0"/>
                <a:ea typeface="Public Sans"/>
                <a:cs typeface="Public Sans"/>
                <a:sym typeface="Public Sans"/>
              </a:rPr>
              <a:t> August 2025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21352" y="2838450"/>
            <a:ext cx="7925535" cy="6600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7000" spc="-49" dirty="0">
                <a:solidFill>
                  <a:srgbClr val="001941"/>
                </a:solidFill>
                <a:latin typeface="Archivo Black"/>
                <a:ea typeface="Archivo Black"/>
                <a:cs typeface="Archivo Black"/>
                <a:sym typeface="Archivo Black"/>
              </a:rPr>
              <a:t>FOAM TRANSITION </a:t>
            </a:r>
          </a:p>
          <a:p>
            <a:pPr algn="l">
              <a:lnSpc>
                <a:spcPts val="8400"/>
              </a:lnSpc>
            </a:pPr>
            <a:r>
              <a:rPr lang="en-US" sz="7000" spc="-49" dirty="0">
                <a:solidFill>
                  <a:srgbClr val="001941"/>
                </a:solidFill>
                <a:latin typeface="Archivo Black"/>
                <a:ea typeface="Archivo Black"/>
                <a:cs typeface="Archivo Black"/>
                <a:sym typeface="Archivo Black"/>
              </a:rPr>
              <a:t>MASTERCLASS</a:t>
            </a:r>
          </a:p>
          <a:p>
            <a:pPr algn="l">
              <a:lnSpc>
                <a:spcPts val="8400"/>
              </a:lnSpc>
            </a:pPr>
            <a:r>
              <a:rPr lang="en-US" sz="7000" spc="-49" dirty="0">
                <a:solidFill>
                  <a:srgbClr val="001941"/>
                </a:solidFill>
                <a:latin typeface="Archivo Black"/>
                <a:ea typeface="Archivo Black"/>
                <a:cs typeface="Archivo Black"/>
                <a:sym typeface="Archivo Black"/>
              </a:rPr>
              <a:t>2025</a:t>
            </a:r>
          </a:p>
          <a:p>
            <a:pPr algn="l">
              <a:lnSpc>
                <a:spcPts val="8400"/>
              </a:lnSpc>
            </a:pPr>
            <a:endParaRPr lang="en-US" sz="7000" spc="-49" dirty="0">
              <a:solidFill>
                <a:srgbClr val="00194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algn="l">
              <a:lnSpc>
                <a:spcPts val="9840"/>
              </a:lnSpc>
            </a:pPr>
            <a:endParaRPr lang="en-US" sz="7000" spc="-49" dirty="0">
              <a:solidFill>
                <a:srgbClr val="00194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2342648" y="1205419"/>
            <a:ext cx="11531860" cy="392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800" dirty="0">
                <a:solidFill>
                  <a:srgbClr val="001941"/>
                </a:solidFill>
                <a:latin typeface="Archivo Black" panose="020B0604020202020204" charset="0"/>
                <a:ea typeface="Arial Bold"/>
                <a:cs typeface="Arial Bold"/>
                <a:sym typeface="Arial Bold"/>
              </a:rPr>
              <a:t>Kiwi Resource Protection Co., Ltd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77083" y="7496395"/>
            <a:ext cx="8616796" cy="3690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800" b="1" i="1" dirty="0">
                <a:solidFill>
                  <a:srgbClr val="545454"/>
                </a:solidFill>
                <a:latin typeface="Archivo Black" panose="020B0604020202020204" charset="0"/>
                <a:ea typeface="Public Sans Bold Italics"/>
                <a:cs typeface="Public Sans Bold Italics"/>
                <a:sym typeface="Public Sans Bold Italics"/>
              </a:rPr>
              <a:t>Smart solutions for a sustainable future</a:t>
            </a:r>
          </a:p>
        </p:txBody>
      </p:sp>
      <p:sp>
        <p:nvSpPr>
          <p:cNvPr id="24" name="AutoShape 24"/>
          <p:cNvSpPr/>
          <p:nvPr/>
        </p:nvSpPr>
        <p:spPr>
          <a:xfrm>
            <a:off x="0" y="10277475"/>
            <a:ext cx="18540031" cy="9525"/>
          </a:xfrm>
          <a:prstGeom prst="line">
            <a:avLst/>
          </a:prstGeom>
          <a:ln w="38100" cap="flat">
            <a:solidFill>
              <a:srgbClr val="A10D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759021-6BAD-C2D0-B024-FE625C10D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F5B10AA-B6C1-CAFE-2AFC-6A8CFBD95940}"/>
              </a:ext>
            </a:extLst>
          </p:cNvPr>
          <p:cNvSpPr/>
          <p:nvPr/>
        </p:nvSpPr>
        <p:spPr>
          <a:xfrm>
            <a:off x="7620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EB8A0318-3695-5899-CED3-D07C83622C0B}"/>
              </a:ext>
            </a:extLst>
          </p:cNvPr>
          <p:cNvSpPr/>
          <p:nvPr/>
        </p:nvSpPr>
        <p:spPr>
          <a:xfrm>
            <a:off x="1028700" y="528080"/>
            <a:ext cx="1533144" cy="289381"/>
          </a:xfrm>
          <a:custGeom>
            <a:avLst/>
            <a:gdLst/>
            <a:ahLst/>
            <a:cxnLst/>
            <a:rect l="l" t="t" r="r" b="b"/>
            <a:pathLst>
              <a:path w="1533144" h="289381">
                <a:moveTo>
                  <a:pt x="0" y="0"/>
                </a:moveTo>
                <a:lnTo>
                  <a:pt x="1533144" y="0"/>
                </a:lnTo>
                <a:lnTo>
                  <a:pt x="1533144" y="289381"/>
                </a:lnTo>
                <a:lnTo>
                  <a:pt x="0" y="2893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A30C5633-489B-3C19-F7D4-EEEE8C004599}"/>
              </a:ext>
            </a:extLst>
          </p:cNvPr>
          <p:cNvSpPr/>
          <p:nvPr/>
        </p:nvSpPr>
        <p:spPr>
          <a:xfrm>
            <a:off x="17942798" y="-3419992"/>
            <a:ext cx="1992249" cy="4114800"/>
          </a:xfrm>
          <a:custGeom>
            <a:avLst/>
            <a:gdLst/>
            <a:ahLst/>
            <a:cxnLst/>
            <a:rect l="l" t="t" r="r" b="b"/>
            <a:pathLst>
              <a:path w="1992249" h="4114800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14">
            <a:extLst>
              <a:ext uri="{FF2B5EF4-FFF2-40B4-BE49-F238E27FC236}">
                <a16:creationId xmlns:a16="http://schemas.microsoft.com/office/drawing/2014/main" id="{23EE1F24-4DB4-B81D-FBB8-DEBC3C9105EE}"/>
              </a:ext>
            </a:extLst>
          </p:cNvPr>
          <p:cNvGrpSpPr/>
          <p:nvPr/>
        </p:nvGrpSpPr>
        <p:grpSpPr>
          <a:xfrm>
            <a:off x="17942798" y="-9525"/>
            <a:ext cx="393700" cy="579437"/>
            <a:chOff x="0" y="0"/>
            <a:chExt cx="103690" cy="152609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4142BBE9-4E6B-5D29-13FA-3BE52650763A}"/>
                </a:ext>
              </a:extLst>
            </p:cNvPr>
            <p:cNvSpPr/>
            <p:nvPr/>
          </p:nvSpPr>
          <p:spPr>
            <a:xfrm>
              <a:off x="0" y="0"/>
              <a:ext cx="103690" cy="152609"/>
            </a:xfrm>
            <a:custGeom>
              <a:avLst/>
              <a:gdLst/>
              <a:ahLst/>
              <a:cxnLst/>
              <a:rect l="l" t="t" r="r" b="b"/>
              <a:pathLst>
                <a:path w="103690" h="152609">
                  <a:moveTo>
                    <a:pt x="0" y="0"/>
                  </a:moveTo>
                  <a:lnTo>
                    <a:pt x="103690" y="0"/>
                  </a:lnTo>
                  <a:lnTo>
                    <a:pt x="103690" y="152609"/>
                  </a:lnTo>
                  <a:lnTo>
                    <a:pt x="0" y="152609"/>
                  </a:lnTo>
                  <a:close/>
                </a:path>
              </a:pathLst>
            </a:custGeom>
            <a:gradFill rotWithShape="1">
              <a:gsLst>
                <a:gs pos="0">
                  <a:srgbClr val="F1F2F2">
                    <a:alpha val="100000"/>
                  </a:srgbClr>
                </a:gs>
                <a:gs pos="100000">
                  <a:srgbClr val="E9E9EB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3868A68D-B9FB-37CF-2D87-E6790FC9A341}"/>
                </a:ext>
              </a:extLst>
            </p:cNvPr>
            <p:cNvSpPr txBox="1"/>
            <p:nvPr/>
          </p:nvSpPr>
          <p:spPr>
            <a:xfrm>
              <a:off x="0" y="-57150"/>
              <a:ext cx="103690" cy="209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 dirty="0">
                  <a:solidFill>
                    <a:srgbClr val="00194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9</a:t>
              </a:r>
            </a:p>
          </p:txBody>
        </p:sp>
      </p:grpSp>
      <p:sp>
        <p:nvSpPr>
          <p:cNvPr id="17" name="TextBox 17">
            <a:extLst>
              <a:ext uri="{FF2B5EF4-FFF2-40B4-BE49-F238E27FC236}">
                <a16:creationId xmlns:a16="http://schemas.microsoft.com/office/drawing/2014/main" id="{24B89130-02DE-BC7F-C200-2336CB33A86B}"/>
              </a:ext>
            </a:extLst>
          </p:cNvPr>
          <p:cNvSpPr txBox="1"/>
          <p:nvPr/>
        </p:nvSpPr>
        <p:spPr>
          <a:xfrm>
            <a:off x="6313752" y="952500"/>
            <a:ext cx="11517048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th-TH" sz="6600" b="1" dirty="0"/>
              <a:t>ขอให้ทุกท่านสนุกกับงาน และใช้โอกาสนี้ในการสร้างเครือข่าย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9C49DBB2-5420-8460-C091-D1AAD4185F66}"/>
              </a:ext>
            </a:extLst>
          </p:cNvPr>
          <p:cNvSpPr txBox="1"/>
          <p:nvPr/>
        </p:nvSpPr>
        <p:spPr>
          <a:xfrm>
            <a:off x="6308836" y="3420395"/>
            <a:ext cx="11286820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th-TH" sz="4400" dirty="0"/>
              <a:t>ขอให้ทุกท่านสนุกกับงานครั้งนี้ พูดคุยแลกเปลี่ยนกับผู้เข้าร่วมท่านอื่น ๆ และอย่าลังเลที่จะสอบถามหากมีคำถามใด ๆ</a:t>
            </a:r>
          </a:p>
          <a:p>
            <a:r>
              <a:rPr lang="th-TH" sz="4400" dirty="0"/>
              <a:t>เรามีผู้เชี่ยวชาญกว่า 130 ท่านอยู่ในห้องนี้ ครอบคลุมหลากหลายสาขา ทั้งอุตสาหกรรมน้ำมัน ก๊าซ การผลิตสารเคมี อุตสาหกรรมการบิน ป่าไม้ เหมืองแร่ รวมถึงหน่วยดับเพลิงและกู้ภัยในระดับเทศบาล จากทั่วภูมิภาคเอเชียแปซิฟิก</a:t>
            </a:r>
          </a:p>
        </p:txBody>
      </p:sp>
      <p:sp>
        <p:nvSpPr>
          <p:cNvPr id="19" name="AutoShape 19">
            <a:extLst>
              <a:ext uri="{FF2B5EF4-FFF2-40B4-BE49-F238E27FC236}">
                <a16:creationId xmlns:a16="http://schemas.microsoft.com/office/drawing/2014/main" id="{2ED87ACD-BFDD-C04A-B09F-01D223E3C032}"/>
              </a:ext>
            </a:extLst>
          </p:cNvPr>
          <p:cNvSpPr/>
          <p:nvPr/>
        </p:nvSpPr>
        <p:spPr>
          <a:xfrm flipV="1">
            <a:off x="-488122" y="10075613"/>
            <a:ext cx="12076854" cy="3751"/>
          </a:xfrm>
          <a:prstGeom prst="line">
            <a:avLst/>
          </a:prstGeom>
          <a:ln w="114300" cap="flat">
            <a:solidFill>
              <a:srgbClr val="A10D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B1E7BB82-7272-D03D-59CD-21D8A20371A8}"/>
              </a:ext>
            </a:extLst>
          </p:cNvPr>
          <p:cNvSpPr txBox="1"/>
          <p:nvPr/>
        </p:nvSpPr>
        <p:spPr>
          <a:xfrm>
            <a:off x="11666272" y="9847330"/>
            <a:ext cx="7307527" cy="315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60"/>
              </a:lnSpc>
              <a:spcBef>
                <a:spcPct val="0"/>
              </a:spcBef>
            </a:pPr>
            <a:r>
              <a:rPr lang="en-US" sz="1900" b="1" dirty="0">
                <a:solidFill>
                  <a:srgbClr val="001941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YOUR PARTNER IN EMERGENCY MANAGEMENT</a:t>
            </a:r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9F2FAB6A-2126-F550-7AB8-5548D87B7191}"/>
              </a:ext>
            </a:extLst>
          </p:cNvPr>
          <p:cNvSpPr/>
          <p:nvPr/>
        </p:nvSpPr>
        <p:spPr>
          <a:xfrm>
            <a:off x="17240250" y="9519133"/>
            <a:ext cx="831247" cy="832151"/>
          </a:xfrm>
          <a:custGeom>
            <a:avLst/>
            <a:gdLst/>
            <a:ahLst/>
            <a:cxnLst/>
            <a:rect l="l" t="t" r="r" b="b"/>
            <a:pathLst>
              <a:path w="831247" h="832151">
                <a:moveTo>
                  <a:pt x="0" y="0"/>
                </a:moveTo>
                <a:lnTo>
                  <a:pt x="831247" y="0"/>
                </a:lnTo>
                <a:lnTo>
                  <a:pt x="831247" y="832152"/>
                </a:lnTo>
                <a:lnTo>
                  <a:pt x="0" y="83215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8">
            <a:extLst>
              <a:ext uri="{FF2B5EF4-FFF2-40B4-BE49-F238E27FC236}">
                <a16:creationId xmlns:a16="http://schemas.microsoft.com/office/drawing/2014/main" id="{F3BD47E6-4DEA-5706-5D1B-1C4005AB9AEC}"/>
              </a:ext>
            </a:extLst>
          </p:cNvPr>
          <p:cNvSpPr/>
          <p:nvPr/>
        </p:nvSpPr>
        <p:spPr>
          <a:xfrm>
            <a:off x="1205939" y="3162300"/>
            <a:ext cx="4508095" cy="4345997"/>
          </a:xfrm>
          <a:custGeom>
            <a:avLst/>
            <a:gdLst/>
            <a:ahLst/>
            <a:cxnLst/>
            <a:rect l="l" t="t" r="r" b="b"/>
            <a:pathLst>
              <a:path w="762688" h="763518">
                <a:moveTo>
                  <a:pt x="0" y="0"/>
                </a:moveTo>
                <a:lnTo>
                  <a:pt x="762688" y="0"/>
                </a:lnTo>
                <a:lnTo>
                  <a:pt x="762688" y="763518"/>
                </a:lnTo>
                <a:lnTo>
                  <a:pt x="0" y="76351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88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4789" y="-5261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3548962" y="4687691"/>
            <a:ext cx="11712292" cy="10728841"/>
            <a:chOff x="8590" y="-57150"/>
            <a:chExt cx="676659" cy="619842"/>
          </a:xfrm>
        </p:grpSpPr>
        <p:sp>
          <p:nvSpPr>
            <p:cNvPr id="4" name="Freeform 4"/>
            <p:cNvSpPr/>
            <p:nvPr/>
          </p:nvSpPr>
          <p:spPr>
            <a:xfrm>
              <a:off x="8590" y="-12985"/>
              <a:ext cx="676659" cy="562692"/>
            </a:xfrm>
            <a:custGeom>
              <a:avLst/>
              <a:gdLst/>
              <a:ahLst/>
              <a:cxnLst/>
              <a:rect l="l" t="t" r="r" b="b"/>
              <a:pathLst>
                <a:path w="676659" h="562692">
                  <a:moveTo>
                    <a:pt x="676659" y="281346"/>
                  </a:moveTo>
                  <a:lnTo>
                    <a:pt x="473459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473459" y="0"/>
                  </a:lnTo>
                  <a:lnTo>
                    <a:pt x="676659" y="281346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14300" y="-57150"/>
              <a:ext cx="448059" cy="6198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538672" y="-688993"/>
            <a:ext cx="18316223" cy="10516055"/>
            <a:chOff x="0" y="0"/>
            <a:chExt cx="492556" cy="28279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92556" cy="282796"/>
            </a:xfrm>
            <a:custGeom>
              <a:avLst/>
              <a:gdLst/>
              <a:ahLst/>
              <a:cxnLst/>
              <a:rect l="l" t="t" r="r" b="b"/>
              <a:pathLst>
                <a:path w="492556" h="282796">
                  <a:moveTo>
                    <a:pt x="203200" y="282796"/>
                  </a:moveTo>
                  <a:lnTo>
                    <a:pt x="289356" y="282796"/>
                  </a:lnTo>
                  <a:lnTo>
                    <a:pt x="492556" y="0"/>
                  </a:lnTo>
                  <a:lnTo>
                    <a:pt x="0" y="0"/>
                  </a:lnTo>
                  <a:lnTo>
                    <a:pt x="203200" y="282796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27000" y="-57150"/>
              <a:ext cx="238556" cy="3399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rot="5400000">
            <a:off x="-1086039" y="5884337"/>
            <a:ext cx="2172079" cy="690405"/>
          </a:xfrm>
          <a:custGeom>
            <a:avLst/>
            <a:gdLst/>
            <a:ahLst/>
            <a:cxnLst/>
            <a:rect l="l" t="t" r="r" b="b"/>
            <a:pathLst>
              <a:path w="2172079" h="690405">
                <a:moveTo>
                  <a:pt x="0" y="0"/>
                </a:moveTo>
                <a:lnTo>
                  <a:pt x="2172078" y="0"/>
                </a:lnTo>
                <a:lnTo>
                  <a:pt x="2172078" y="690405"/>
                </a:lnTo>
                <a:lnTo>
                  <a:pt x="0" y="6904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2348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5400000">
            <a:off x="16166910" y="1151200"/>
            <a:ext cx="2270840" cy="899810"/>
          </a:xfrm>
          <a:custGeom>
            <a:avLst/>
            <a:gdLst/>
            <a:ahLst/>
            <a:cxnLst/>
            <a:rect l="l" t="t" r="r" b="b"/>
            <a:pathLst>
              <a:path w="2270840" h="899810">
                <a:moveTo>
                  <a:pt x="0" y="0"/>
                </a:moveTo>
                <a:lnTo>
                  <a:pt x="2270840" y="0"/>
                </a:lnTo>
                <a:lnTo>
                  <a:pt x="2270840" y="899811"/>
                </a:lnTo>
                <a:lnTo>
                  <a:pt x="0" y="8998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20273" r="-214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2646769" y="9439275"/>
            <a:ext cx="1533144" cy="289381"/>
          </a:xfrm>
          <a:custGeom>
            <a:avLst/>
            <a:gdLst/>
            <a:ahLst/>
            <a:cxnLst/>
            <a:rect l="l" t="t" r="r" b="b"/>
            <a:pathLst>
              <a:path w="1533144" h="289381">
                <a:moveTo>
                  <a:pt x="0" y="0"/>
                </a:moveTo>
                <a:lnTo>
                  <a:pt x="1533144" y="0"/>
                </a:lnTo>
                <a:lnTo>
                  <a:pt x="1533144" y="289381"/>
                </a:lnTo>
                <a:lnTo>
                  <a:pt x="0" y="2893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4858996" y="8178746"/>
            <a:ext cx="3559716" cy="1294847"/>
          </a:xfrm>
          <a:custGeom>
            <a:avLst/>
            <a:gdLst/>
            <a:ahLst/>
            <a:cxnLst/>
            <a:rect l="l" t="t" r="r" b="b"/>
            <a:pathLst>
              <a:path w="3559716" h="1294847">
                <a:moveTo>
                  <a:pt x="0" y="0"/>
                </a:moveTo>
                <a:lnTo>
                  <a:pt x="3559716" y="0"/>
                </a:lnTo>
                <a:lnTo>
                  <a:pt x="3559716" y="1294847"/>
                </a:lnTo>
                <a:lnTo>
                  <a:pt x="0" y="129484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7800265" y="9827062"/>
            <a:ext cx="1992249" cy="4114800"/>
          </a:xfrm>
          <a:custGeom>
            <a:avLst/>
            <a:gdLst/>
            <a:ahLst/>
            <a:cxnLst/>
            <a:rect l="l" t="t" r="r" b="b"/>
            <a:pathLst>
              <a:path w="1992249" h="4114800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8299873" y="-237944"/>
            <a:ext cx="5956381" cy="2792054"/>
          </a:xfrm>
          <a:custGeom>
            <a:avLst/>
            <a:gdLst/>
            <a:ahLst/>
            <a:cxnLst/>
            <a:rect l="l" t="t" r="r" b="b"/>
            <a:pathLst>
              <a:path w="5956381" h="2792054">
                <a:moveTo>
                  <a:pt x="0" y="0"/>
                </a:moveTo>
                <a:lnTo>
                  <a:pt x="5956381" y="0"/>
                </a:lnTo>
                <a:lnTo>
                  <a:pt x="5956381" y="2792053"/>
                </a:lnTo>
                <a:lnTo>
                  <a:pt x="0" y="279205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25000"/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266012" y="265182"/>
            <a:ext cx="762688" cy="763518"/>
          </a:xfrm>
          <a:custGeom>
            <a:avLst/>
            <a:gdLst/>
            <a:ahLst/>
            <a:cxnLst/>
            <a:rect l="l" t="t" r="r" b="b"/>
            <a:pathLst>
              <a:path w="762688" h="763518">
                <a:moveTo>
                  <a:pt x="0" y="0"/>
                </a:moveTo>
                <a:lnTo>
                  <a:pt x="762688" y="0"/>
                </a:lnTo>
                <a:lnTo>
                  <a:pt x="762688" y="763518"/>
                </a:lnTo>
                <a:lnTo>
                  <a:pt x="0" y="763518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3327626" y="5143500"/>
            <a:ext cx="9907729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th-TH" sz="8000" b="1" dirty="0"/>
              <a:t>แขกวีไอพีและวิทยากรของเรา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41506" y="488950"/>
            <a:ext cx="6267344" cy="387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1" dirty="0">
                <a:solidFill>
                  <a:srgbClr val="001941"/>
                </a:solidFill>
                <a:latin typeface="Arial Bold"/>
                <a:ea typeface="Arial Bold"/>
                <a:cs typeface="Arial Bold"/>
                <a:sym typeface="Arial Bold"/>
              </a:rPr>
              <a:t>Kiwi Resource Protection Co., Ltd</a:t>
            </a:r>
          </a:p>
        </p:txBody>
      </p:sp>
      <p:sp>
        <p:nvSpPr>
          <p:cNvPr id="26" name="AutoShape 26"/>
          <p:cNvSpPr/>
          <p:nvPr/>
        </p:nvSpPr>
        <p:spPr>
          <a:xfrm>
            <a:off x="0" y="10277475"/>
            <a:ext cx="18454512" cy="9525"/>
          </a:xfrm>
          <a:prstGeom prst="line">
            <a:avLst/>
          </a:prstGeom>
          <a:ln w="38100" cap="flat">
            <a:solidFill>
              <a:srgbClr val="A10D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25EBD1-9263-2413-7B06-EECC26136A2F}"/>
              </a:ext>
            </a:extLst>
          </p:cNvPr>
          <p:cNvSpPr txBox="1"/>
          <p:nvPr/>
        </p:nvSpPr>
        <p:spPr>
          <a:xfrm>
            <a:off x="12850118" y="-128780"/>
            <a:ext cx="10284033" cy="481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1800" dirty="0">
                <a:solidFill>
                  <a:schemeClr val="bg1"/>
                </a:solidFill>
                <a:latin typeface="Public Sans"/>
                <a:ea typeface="Public Sans"/>
                <a:cs typeface="Public Sans"/>
                <a:sym typeface="Public Sans"/>
              </a:rPr>
              <a:t>10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7F56B9-122F-F7EA-844E-5D1D8C7BD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92D5D0B-BB94-2B0E-6934-A20A38417405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700CD4D4-09A6-164F-4D7D-012D95B6E4CF}"/>
              </a:ext>
            </a:extLst>
          </p:cNvPr>
          <p:cNvGrpSpPr/>
          <p:nvPr/>
        </p:nvGrpSpPr>
        <p:grpSpPr>
          <a:xfrm>
            <a:off x="13487400" y="5407659"/>
            <a:ext cx="11712292" cy="9739632"/>
            <a:chOff x="0" y="0"/>
            <a:chExt cx="676659" cy="562692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41C4335E-C895-6EB4-B4EC-90B5DFEDC5A8}"/>
                </a:ext>
              </a:extLst>
            </p:cNvPr>
            <p:cNvSpPr/>
            <p:nvPr/>
          </p:nvSpPr>
          <p:spPr>
            <a:xfrm>
              <a:off x="0" y="0"/>
              <a:ext cx="676659" cy="562692"/>
            </a:xfrm>
            <a:custGeom>
              <a:avLst/>
              <a:gdLst/>
              <a:ahLst/>
              <a:cxnLst/>
              <a:rect l="l" t="t" r="r" b="b"/>
              <a:pathLst>
                <a:path w="676659" h="562692">
                  <a:moveTo>
                    <a:pt x="676659" y="281346"/>
                  </a:moveTo>
                  <a:lnTo>
                    <a:pt x="473459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473459" y="0"/>
                  </a:lnTo>
                  <a:lnTo>
                    <a:pt x="676659" y="281346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DB50016C-3142-2760-CBA0-5932AA9A42AF}"/>
                </a:ext>
              </a:extLst>
            </p:cNvPr>
            <p:cNvSpPr txBox="1"/>
            <p:nvPr/>
          </p:nvSpPr>
          <p:spPr>
            <a:xfrm>
              <a:off x="114300" y="-57150"/>
              <a:ext cx="448059" cy="6198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A6C3BAAA-A89F-3FCA-EA38-BE25076A64EE}"/>
              </a:ext>
            </a:extLst>
          </p:cNvPr>
          <p:cNvGrpSpPr/>
          <p:nvPr/>
        </p:nvGrpSpPr>
        <p:grpSpPr>
          <a:xfrm>
            <a:off x="12538672" y="-688993"/>
            <a:ext cx="18316223" cy="10516055"/>
            <a:chOff x="0" y="0"/>
            <a:chExt cx="492556" cy="282796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1604EB7F-B651-418C-E479-6304542EAA6B}"/>
                </a:ext>
              </a:extLst>
            </p:cNvPr>
            <p:cNvSpPr/>
            <p:nvPr/>
          </p:nvSpPr>
          <p:spPr>
            <a:xfrm>
              <a:off x="0" y="0"/>
              <a:ext cx="492556" cy="282796"/>
            </a:xfrm>
            <a:custGeom>
              <a:avLst/>
              <a:gdLst/>
              <a:ahLst/>
              <a:cxnLst/>
              <a:rect l="l" t="t" r="r" b="b"/>
              <a:pathLst>
                <a:path w="492556" h="282796">
                  <a:moveTo>
                    <a:pt x="203200" y="282796"/>
                  </a:moveTo>
                  <a:lnTo>
                    <a:pt x="289356" y="282796"/>
                  </a:lnTo>
                  <a:lnTo>
                    <a:pt x="492556" y="0"/>
                  </a:lnTo>
                  <a:lnTo>
                    <a:pt x="0" y="0"/>
                  </a:lnTo>
                  <a:lnTo>
                    <a:pt x="203200" y="282796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98F9FDA3-57BD-15D0-BB0F-BAA3D77D917C}"/>
                </a:ext>
              </a:extLst>
            </p:cNvPr>
            <p:cNvSpPr txBox="1"/>
            <p:nvPr/>
          </p:nvSpPr>
          <p:spPr>
            <a:xfrm>
              <a:off x="127000" y="-57150"/>
              <a:ext cx="238556" cy="3399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2" name="Freeform 12">
            <a:extLst>
              <a:ext uri="{FF2B5EF4-FFF2-40B4-BE49-F238E27FC236}">
                <a16:creationId xmlns:a16="http://schemas.microsoft.com/office/drawing/2014/main" id="{837FCFA6-B118-68C3-92CB-5F3940F0D561}"/>
              </a:ext>
            </a:extLst>
          </p:cNvPr>
          <p:cNvSpPr/>
          <p:nvPr/>
        </p:nvSpPr>
        <p:spPr>
          <a:xfrm rot="5400000">
            <a:off x="-1086039" y="5884337"/>
            <a:ext cx="2172079" cy="690405"/>
          </a:xfrm>
          <a:custGeom>
            <a:avLst/>
            <a:gdLst/>
            <a:ahLst/>
            <a:cxnLst/>
            <a:rect l="l" t="t" r="r" b="b"/>
            <a:pathLst>
              <a:path w="2172079" h="690405">
                <a:moveTo>
                  <a:pt x="0" y="0"/>
                </a:moveTo>
                <a:lnTo>
                  <a:pt x="2172078" y="0"/>
                </a:lnTo>
                <a:lnTo>
                  <a:pt x="2172078" y="690405"/>
                </a:lnTo>
                <a:lnTo>
                  <a:pt x="0" y="6904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2348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26EE5884-5C7E-6B66-78CB-F464867A0694}"/>
              </a:ext>
            </a:extLst>
          </p:cNvPr>
          <p:cNvSpPr/>
          <p:nvPr/>
        </p:nvSpPr>
        <p:spPr>
          <a:xfrm rot="5400000">
            <a:off x="16166910" y="1151200"/>
            <a:ext cx="2270840" cy="899810"/>
          </a:xfrm>
          <a:custGeom>
            <a:avLst/>
            <a:gdLst/>
            <a:ahLst/>
            <a:cxnLst/>
            <a:rect l="l" t="t" r="r" b="b"/>
            <a:pathLst>
              <a:path w="2270840" h="899810">
                <a:moveTo>
                  <a:pt x="0" y="0"/>
                </a:moveTo>
                <a:lnTo>
                  <a:pt x="2270840" y="0"/>
                </a:lnTo>
                <a:lnTo>
                  <a:pt x="2270840" y="899811"/>
                </a:lnTo>
                <a:lnTo>
                  <a:pt x="0" y="8998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20273" r="-214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4003F635-EEAD-9406-42C7-3AC2A3895F91}"/>
              </a:ext>
            </a:extLst>
          </p:cNvPr>
          <p:cNvSpPr/>
          <p:nvPr/>
        </p:nvSpPr>
        <p:spPr>
          <a:xfrm>
            <a:off x="12646769" y="9439275"/>
            <a:ext cx="1533144" cy="289381"/>
          </a:xfrm>
          <a:custGeom>
            <a:avLst/>
            <a:gdLst/>
            <a:ahLst/>
            <a:cxnLst/>
            <a:rect l="l" t="t" r="r" b="b"/>
            <a:pathLst>
              <a:path w="1533144" h="289381">
                <a:moveTo>
                  <a:pt x="0" y="0"/>
                </a:moveTo>
                <a:lnTo>
                  <a:pt x="1533144" y="0"/>
                </a:lnTo>
                <a:lnTo>
                  <a:pt x="1533144" y="289381"/>
                </a:lnTo>
                <a:lnTo>
                  <a:pt x="0" y="28938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D2655D9C-EBDA-35A5-2E92-C37F22D5F56E}"/>
              </a:ext>
            </a:extLst>
          </p:cNvPr>
          <p:cNvSpPr/>
          <p:nvPr/>
        </p:nvSpPr>
        <p:spPr>
          <a:xfrm>
            <a:off x="14894796" y="8117049"/>
            <a:ext cx="3559716" cy="1294847"/>
          </a:xfrm>
          <a:custGeom>
            <a:avLst/>
            <a:gdLst/>
            <a:ahLst/>
            <a:cxnLst/>
            <a:rect l="l" t="t" r="r" b="b"/>
            <a:pathLst>
              <a:path w="3559716" h="1294847">
                <a:moveTo>
                  <a:pt x="0" y="0"/>
                </a:moveTo>
                <a:lnTo>
                  <a:pt x="3559716" y="0"/>
                </a:lnTo>
                <a:lnTo>
                  <a:pt x="3559716" y="1294847"/>
                </a:lnTo>
                <a:lnTo>
                  <a:pt x="0" y="129484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51D82B74-F654-D9D3-AF63-6825AE5947D7}"/>
              </a:ext>
            </a:extLst>
          </p:cNvPr>
          <p:cNvSpPr/>
          <p:nvPr/>
        </p:nvSpPr>
        <p:spPr>
          <a:xfrm>
            <a:off x="17800265" y="9827062"/>
            <a:ext cx="1992249" cy="4114800"/>
          </a:xfrm>
          <a:custGeom>
            <a:avLst/>
            <a:gdLst/>
            <a:ahLst/>
            <a:cxnLst/>
            <a:rect l="l" t="t" r="r" b="b"/>
            <a:pathLst>
              <a:path w="1992249" h="4114800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0E4EF53F-FF55-AE02-B9C0-01E3B0F54944}"/>
              </a:ext>
            </a:extLst>
          </p:cNvPr>
          <p:cNvSpPr/>
          <p:nvPr/>
        </p:nvSpPr>
        <p:spPr>
          <a:xfrm>
            <a:off x="8430662" y="-1190948"/>
            <a:ext cx="5956381" cy="2792054"/>
          </a:xfrm>
          <a:custGeom>
            <a:avLst/>
            <a:gdLst/>
            <a:ahLst/>
            <a:cxnLst/>
            <a:rect l="l" t="t" r="r" b="b"/>
            <a:pathLst>
              <a:path w="5956381" h="2792054">
                <a:moveTo>
                  <a:pt x="0" y="0"/>
                </a:moveTo>
                <a:lnTo>
                  <a:pt x="5956381" y="0"/>
                </a:lnTo>
                <a:lnTo>
                  <a:pt x="5956381" y="2792053"/>
                </a:lnTo>
                <a:lnTo>
                  <a:pt x="0" y="279205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25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3B899CF5-BA07-9F9D-2151-A60624995A69}"/>
              </a:ext>
            </a:extLst>
          </p:cNvPr>
          <p:cNvSpPr/>
          <p:nvPr/>
        </p:nvSpPr>
        <p:spPr>
          <a:xfrm>
            <a:off x="1244600" y="8712905"/>
            <a:ext cx="428660" cy="428660"/>
          </a:xfrm>
          <a:custGeom>
            <a:avLst/>
            <a:gdLst/>
            <a:ahLst/>
            <a:cxnLst/>
            <a:rect l="l" t="t" r="r" b="b"/>
            <a:pathLst>
              <a:path w="428660" h="428660">
                <a:moveTo>
                  <a:pt x="0" y="0"/>
                </a:moveTo>
                <a:lnTo>
                  <a:pt x="428660" y="0"/>
                </a:lnTo>
                <a:lnTo>
                  <a:pt x="428660" y="428660"/>
                </a:lnTo>
                <a:lnTo>
                  <a:pt x="0" y="42866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89DCBB54-DF55-6141-1A75-8113C5A1A91D}"/>
              </a:ext>
            </a:extLst>
          </p:cNvPr>
          <p:cNvSpPr/>
          <p:nvPr/>
        </p:nvSpPr>
        <p:spPr>
          <a:xfrm>
            <a:off x="266012" y="265182"/>
            <a:ext cx="762688" cy="763518"/>
          </a:xfrm>
          <a:custGeom>
            <a:avLst/>
            <a:gdLst/>
            <a:ahLst/>
            <a:cxnLst/>
            <a:rect l="l" t="t" r="r" b="b"/>
            <a:pathLst>
              <a:path w="762688" h="763518">
                <a:moveTo>
                  <a:pt x="0" y="0"/>
                </a:moveTo>
                <a:lnTo>
                  <a:pt x="762688" y="0"/>
                </a:lnTo>
                <a:lnTo>
                  <a:pt x="762688" y="763518"/>
                </a:lnTo>
                <a:lnTo>
                  <a:pt x="0" y="763518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51C44408-F773-16BC-DAEC-F986D72F978F}"/>
              </a:ext>
            </a:extLst>
          </p:cNvPr>
          <p:cNvSpPr txBox="1"/>
          <p:nvPr/>
        </p:nvSpPr>
        <p:spPr>
          <a:xfrm>
            <a:off x="1041506" y="488950"/>
            <a:ext cx="6267344" cy="387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1" dirty="0">
                <a:solidFill>
                  <a:srgbClr val="001941"/>
                </a:solidFill>
                <a:latin typeface="Arial Bold"/>
                <a:ea typeface="Arial Bold"/>
                <a:cs typeface="Arial Bold"/>
                <a:sym typeface="Arial Bold"/>
              </a:rPr>
              <a:t>Kiwi Resource Protection Co., Ltd</a:t>
            </a:r>
          </a:p>
        </p:txBody>
      </p:sp>
      <p:sp>
        <p:nvSpPr>
          <p:cNvPr id="26" name="AutoShape 26">
            <a:extLst>
              <a:ext uri="{FF2B5EF4-FFF2-40B4-BE49-F238E27FC236}">
                <a16:creationId xmlns:a16="http://schemas.microsoft.com/office/drawing/2014/main" id="{BCB1C104-1409-D7E1-0EF3-511D814D7DC0}"/>
              </a:ext>
            </a:extLst>
          </p:cNvPr>
          <p:cNvSpPr/>
          <p:nvPr/>
        </p:nvSpPr>
        <p:spPr>
          <a:xfrm>
            <a:off x="0" y="10277475"/>
            <a:ext cx="18454512" cy="9525"/>
          </a:xfrm>
          <a:prstGeom prst="line">
            <a:avLst/>
          </a:prstGeom>
          <a:ln w="38100" cap="flat">
            <a:solidFill>
              <a:srgbClr val="A10D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49FB14-1132-D217-5895-75A0FA7A6620}"/>
              </a:ext>
            </a:extLst>
          </p:cNvPr>
          <p:cNvSpPr txBox="1"/>
          <p:nvPr/>
        </p:nvSpPr>
        <p:spPr>
          <a:xfrm>
            <a:off x="12850118" y="-128780"/>
            <a:ext cx="10284033" cy="481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1800" dirty="0">
                <a:solidFill>
                  <a:schemeClr val="bg1"/>
                </a:solidFill>
                <a:latin typeface="Public Sans"/>
                <a:ea typeface="Public Sans"/>
                <a:cs typeface="Public Sans"/>
                <a:sym typeface="Public Sans"/>
              </a:rPr>
              <a:t>1</a:t>
            </a:r>
            <a:r>
              <a:rPr lang="th-TH" sz="1800" dirty="0">
                <a:solidFill>
                  <a:schemeClr val="bg1"/>
                </a:solidFill>
                <a:latin typeface="Public Sans"/>
                <a:ea typeface="Public Sans"/>
                <a:cs typeface="Public Sans"/>
                <a:sym typeface="Public Sans"/>
              </a:rPr>
              <a:t>1</a:t>
            </a:r>
            <a:endParaRPr lang="en-US" sz="1800" dirty="0">
              <a:solidFill>
                <a:schemeClr val="bg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pic>
        <p:nvPicPr>
          <p:cNvPr id="10" name="Picture 9" descr="A person sitting at a desk with microphones&#10;&#10;AI-generated content may be incorrect.">
            <a:extLst>
              <a:ext uri="{FF2B5EF4-FFF2-40B4-BE49-F238E27FC236}">
                <a16:creationId xmlns:a16="http://schemas.microsoft.com/office/drawing/2014/main" id="{9AA1C109-BC80-EFBF-5827-876BD6C4006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32" y="2432019"/>
            <a:ext cx="13419092" cy="670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041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5A658-A074-C727-0D2B-8DA8D1056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A6270C9-56A1-65CC-391F-BF170DAB7A10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E5A60683-A81D-F50B-660B-BE726D80C53F}"/>
              </a:ext>
            </a:extLst>
          </p:cNvPr>
          <p:cNvGrpSpPr/>
          <p:nvPr/>
        </p:nvGrpSpPr>
        <p:grpSpPr>
          <a:xfrm>
            <a:off x="13487400" y="5407659"/>
            <a:ext cx="11712292" cy="9739632"/>
            <a:chOff x="0" y="0"/>
            <a:chExt cx="676659" cy="562692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29878D85-5B4B-D2CB-DE55-5CE3B9CF04B4}"/>
                </a:ext>
              </a:extLst>
            </p:cNvPr>
            <p:cNvSpPr/>
            <p:nvPr/>
          </p:nvSpPr>
          <p:spPr>
            <a:xfrm>
              <a:off x="0" y="0"/>
              <a:ext cx="676659" cy="562692"/>
            </a:xfrm>
            <a:custGeom>
              <a:avLst/>
              <a:gdLst/>
              <a:ahLst/>
              <a:cxnLst/>
              <a:rect l="l" t="t" r="r" b="b"/>
              <a:pathLst>
                <a:path w="676659" h="562692">
                  <a:moveTo>
                    <a:pt x="676659" y="281346"/>
                  </a:moveTo>
                  <a:lnTo>
                    <a:pt x="473459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473459" y="0"/>
                  </a:lnTo>
                  <a:lnTo>
                    <a:pt x="676659" y="281346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3A0D5C8C-E62C-4610-2B36-00353E86F8F5}"/>
                </a:ext>
              </a:extLst>
            </p:cNvPr>
            <p:cNvSpPr txBox="1"/>
            <p:nvPr/>
          </p:nvSpPr>
          <p:spPr>
            <a:xfrm>
              <a:off x="114300" y="-57150"/>
              <a:ext cx="448059" cy="6198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296639E4-E50C-80C4-07CA-5D45F6CD2AA6}"/>
              </a:ext>
            </a:extLst>
          </p:cNvPr>
          <p:cNvGrpSpPr/>
          <p:nvPr/>
        </p:nvGrpSpPr>
        <p:grpSpPr>
          <a:xfrm>
            <a:off x="12538672" y="-688993"/>
            <a:ext cx="18316223" cy="10516055"/>
            <a:chOff x="0" y="0"/>
            <a:chExt cx="492556" cy="282796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BD3F6A3F-C8EF-7F09-C50E-972190D5CE78}"/>
                </a:ext>
              </a:extLst>
            </p:cNvPr>
            <p:cNvSpPr/>
            <p:nvPr/>
          </p:nvSpPr>
          <p:spPr>
            <a:xfrm>
              <a:off x="0" y="0"/>
              <a:ext cx="492556" cy="282796"/>
            </a:xfrm>
            <a:custGeom>
              <a:avLst/>
              <a:gdLst/>
              <a:ahLst/>
              <a:cxnLst/>
              <a:rect l="l" t="t" r="r" b="b"/>
              <a:pathLst>
                <a:path w="492556" h="282796">
                  <a:moveTo>
                    <a:pt x="203200" y="282796"/>
                  </a:moveTo>
                  <a:lnTo>
                    <a:pt x="289356" y="282796"/>
                  </a:lnTo>
                  <a:lnTo>
                    <a:pt x="492556" y="0"/>
                  </a:lnTo>
                  <a:lnTo>
                    <a:pt x="0" y="0"/>
                  </a:lnTo>
                  <a:lnTo>
                    <a:pt x="203200" y="282796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EC914364-2BFC-8D38-DFBF-7500F5AADAB9}"/>
                </a:ext>
              </a:extLst>
            </p:cNvPr>
            <p:cNvSpPr txBox="1"/>
            <p:nvPr/>
          </p:nvSpPr>
          <p:spPr>
            <a:xfrm>
              <a:off x="127000" y="-57150"/>
              <a:ext cx="238556" cy="3399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2" name="Freeform 12">
            <a:extLst>
              <a:ext uri="{FF2B5EF4-FFF2-40B4-BE49-F238E27FC236}">
                <a16:creationId xmlns:a16="http://schemas.microsoft.com/office/drawing/2014/main" id="{284EC683-4846-039A-7B6E-8C970C4B5C29}"/>
              </a:ext>
            </a:extLst>
          </p:cNvPr>
          <p:cNvSpPr/>
          <p:nvPr/>
        </p:nvSpPr>
        <p:spPr>
          <a:xfrm rot="5400000">
            <a:off x="-1086039" y="5884337"/>
            <a:ext cx="2172079" cy="690405"/>
          </a:xfrm>
          <a:custGeom>
            <a:avLst/>
            <a:gdLst/>
            <a:ahLst/>
            <a:cxnLst/>
            <a:rect l="l" t="t" r="r" b="b"/>
            <a:pathLst>
              <a:path w="2172079" h="690405">
                <a:moveTo>
                  <a:pt x="0" y="0"/>
                </a:moveTo>
                <a:lnTo>
                  <a:pt x="2172078" y="0"/>
                </a:lnTo>
                <a:lnTo>
                  <a:pt x="2172078" y="690405"/>
                </a:lnTo>
                <a:lnTo>
                  <a:pt x="0" y="6904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2348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F9E31B6F-F1A1-577E-3611-2510EF173757}"/>
              </a:ext>
            </a:extLst>
          </p:cNvPr>
          <p:cNvSpPr/>
          <p:nvPr/>
        </p:nvSpPr>
        <p:spPr>
          <a:xfrm rot="5400000">
            <a:off x="16166910" y="1151200"/>
            <a:ext cx="2270840" cy="899810"/>
          </a:xfrm>
          <a:custGeom>
            <a:avLst/>
            <a:gdLst/>
            <a:ahLst/>
            <a:cxnLst/>
            <a:rect l="l" t="t" r="r" b="b"/>
            <a:pathLst>
              <a:path w="2270840" h="899810">
                <a:moveTo>
                  <a:pt x="0" y="0"/>
                </a:moveTo>
                <a:lnTo>
                  <a:pt x="2270840" y="0"/>
                </a:lnTo>
                <a:lnTo>
                  <a:pt x="2270840" y="899811"/>
                </a:lnTo>
                <a:lnTo>
                  <a:pt x="0" y="8998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20273" r="-214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FFBD35F0-7704-F090-920C-D7E0B63B49D2}"/>
              </a:ext>
            </a:extLst>
          </p:cNvPr>
          <p:cNvSpPr/>
          <p:nvPr/>
        </p:nvSpPr>
        <p:spPr>
          <a:xfrm>
            <a:off x="12646769" y="9439275"/>
            <a:ext cx="1533144" cy="289381"/>
          </a:xfrm>
          <a:custGeom>
            <a:avLst/>
            <a:gdLst/>
            <a:ahLst/>
            <a:cxnLst/>
            <a:rect l="l" t="t" r="r" b="b"/>
            <a:pathLst>
              <a:path w="1533144" h="289381">
                <a:moveTo>
                  <a:pt x="0" y="0"/>
                </a:moveTo>
                <a:lnTo>
                  <a:pt x="1533144" y="0"/>
                </a:lnTo>
                <a:lnTo>
                  <a:pt x="1533144" y="289381"/>
                </a:lnTo>
                <a:lnTo>
                  <a:pt x="0" y="28938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A5AA5C22-C88E-55C2-C5B8-758C0ACF3DAA}"/>
              </a:ext>
            </a:extLst>
          </p:cNvPr>
          <p:cNvSpPr/>
          <p:nvPr/>
        </p:nvSpPr>
        <p:spPr>
          <a:xfrm>
            <a:off x="14894796" y="8117049"/>
            <a:ext cx="3559716" cy="1294847"/>
          </a:xfrm>
          <a:custGeom>
            <a:avLst/>
            <a:gdLst/>
            <a:ahLst/>
            <a:cxnLst/>
            <a:rect l="l" t="t" r="r" b="b"/>
            <a:pathLst>
              <a:path w="3559716" h="1294847">
                <a:moveTo>
                  <a:pt x="0" y="0"/>
                </a:moveTo>
                <a:lnTo>
                  <a:pt x="3559716" y="0"/>
                </a:lnTo>
                <a:lnTo>
                  <a:pt x="3559716" y="1294847"/>
                </a:lnTo>
                <a:lnTo>
                  <a:pt x="0" y="129484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F24AEA08-A94D-57B4-02A1-CA7BDD583ACF}"/>
              </a:ext>
            </a:extLst>
          </p:cNvPr>
          <p:cNvSpPr/>
          <p:nvPr/>
        </p:nvSpPr>
        <p:spPr>
          <a:xfrm>
            <a:off x="17800265" y="9827062"/>
            <a:ext cx="1992249" cy="4114800"/>
          </a:xfrm>
          <a:custGeom>
            <a:avLst/>
            <a:gdLst/>
            <a:ahLst/>
            <a:cxnLst/>
            <a:rect l="l" t="t" r="r" b="b"/>
            <a:pathLst>
              <a:path w="1992249" h="4114800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EAC1901E-E482-548C-A651-D6D69A2977BF}"/>
              </a:ext>
            </a:extLst>
          </p:cNvPr>
          <p:cNvSpPr/>
          <p:nvPr/>
        </p:nvSpPr>
        <p:spPr>
          <a:xfrm>
            <a:off x="8430662" y="-1190948"/>
            <a:ext cx="5956381" cy="2792054"/>
          </a:xfrm>
          <a:custGeom>
            <a:avLst/>
            <a:gdLst/>
            <a:ahLst/>
            <a:cxnLst/>
            <a:rect l="l" t="t" r="r" b="b"/>
            <a:pathLst>
              <a:path w="5956381" h="2792054">
                <a:moveTo>
                  <a:pt x="0" y="0"/>
                </a:moveTo>
                <a:lnTo>
                  <a:pt x="5956381" y="0"/>
                </a:lnTo>
                <a:lnTo>
                  <a:pt x="5956381" y="2792053"/>
                </a:lnTo>
                <a:lnTo>
                  <a:pt x="0" y="279205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25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705E51B5-E4C7-0135-B451-D5DDFF399644}"/>
              </a:ext>
            </a:extLst>
          </p:cNvPr>
          <p:cNvSpPr/>
          <p:nvPr/>
        </p:nvSpPr>
        <p:spPr>
          <a:xfrm>
            <a:off x="1244600" y="8712905"/>
            <a:ext cx="428660" cy="428660"/>
          </a:xfrm>
          <a:custGeom>
            <a:avLst/>
            <a:gdLst/>
            <a:ahLst/>
            <a:cxnLst/>
            <a:rect l="l" t="t" r="r" b="b"/>
            <a:pathLst>
              <a:path w="428660" h="428660">
                <a:moveTo>
                  <a:pt x="0" y="0"/>
                </a:moveTo>
                <a:lnTo>
                  <a:pt x="428660" y="0"/>
                </a:lnTo>
                <a:lnTo>
                  <a:pt x="428660" y="428660"/>
                </a:lnTo>
                <a:lnTo>
                  <a:pt x="0" y="42866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6518E1C1-0918-9B0B-07DB-97E3EE5DBEC3}"/>
              </a:ext>
            </a:extLst>
          </p:cNvPr>
          <p:cNvSpPr/>
          <p:nvPr/>
        </p:nvSpPr>
        <p:spPr>
          <a:xfrm>
            <a:off x="266012" y="265182"/>
            <a:ext cx="762688" cy="763518"/>
          </a:xfrm>
          <a:custGeom>
            <a:avLst/>
            <a:gdLst/>
            <a:ahLst/>
            <a:cxnLst/>
            <a:rect l="l" t="t" r="r" b="b"/>
            <a:pathLst>
              <a:path w="762688" h="763518">
                <a:moveTo>
                  <a:pt x="0" y="0"/>
                </a:moveTo>
                <a:lnTo>
                  <a:pt x="762688" y="0"/>
                </a:lnTo>
                <a:lnTo>
                  <a:pt x="762688" y="763518"/>
                </a:lnTo>
                <a:lnTo>
                  <a:pt x="0" y="763518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4D2DBC4F-CEA0-8AAB-6503-68D5EAE6A76F}"/>
              </a:ext>
            </a:extLst>
          </p:cNvPr>
          <p:cNvSpPr txBox="1"/>
          <p:nvPr/>
        </p:nvSpPr>
        <p:spPr>
          <a:xfrm>
            <a:off x="1041506" y="488950"/>
            <a:ext cx="6267344" cy="387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1" dirty="0">
                <a:solidFill>
                  <a:srgbClr val="001941"/>
                </a:solidFill>
                <a:latin typeface="Arial Bold"/>
                <a:ea typeface="Arial Bold"/>
                <a:cs typeface="Arial Bold"/>
                <a:sym typeface="Arial Bold"/>
              </a:rPr>
              <a:t>Kiwi Resource Protection Co., Ltd</a:t>
            </a:r>
          </a:p>
        </p:txBody>
      </p:sp>
      <p:sp>
        <p:nvSpPr>
          <p:cNvPr id="26" name="AutoShape 26">
            <a:extLst>
              <a:ext uri="{FF2B5EF4-FFF2-40B4-BE49-F238E27FC236}">
                <a16:creationId xmlns:a16="http://schemas.microsoft.com/office/drawing/2014/main" id="{5BBC83AA-DC6B-AA98-3D78-C32817C3F545}"/>
              </a:ext>
            </a:extLst>
          </p:cNvPr>
          <p:cNvSpPr/>
          <p:nvPr/>
        </p:nvSpPr>
        <p:spPr>
          <a:xfrm>
            <a:off x="0" y="10277475"/>
            <a:ext cx="18454512" cy="9525"/>
          </a:xfrm>
          <a:prstGeom prst="line">
            <a:avLst/>
          </a:prstGeom>
          <a:ln w="38100" cap="flat">
            <a:solidFill>
              <a:srgbClr val="A10D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D70B9D-DEA7-C51C-0135-D76D0341E547}"/>
              </a:ext>
            </a:extLst>
          </p:cNvPr>
          <p:cNvSpPr txBox="1"/>
          <p:nvPr/>
        </p:nvSpPr>
        <p:spPr>
          <a:xfrm>
            <a:off x="12850118" y="-128780"/>
            <a:ext cx="10284033" cy="481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1800" dirty="0">
                <a:solidFill>
                  <a:schemeClr val="bg1"/>
                </a:solidFill>
                <a:latin typeface="Public Sans"/>
                <a:ea typeface="Public Sans"/>
                <a:cs typeface="Public Sans"/>
                <a:sym typeface="Public Sans"/>
              </a:rPr>
              <a:t>1</a:t>
            </a:r>
            <a:r>
              <a:rPr lang="th-TH" sz="1800" dirty="0">
                <a:solidFill>
                  <a:schemeClr val="bg1"/>
                </a:solidFill>
                <a:latin typeface="Public Sans"/>
                <a:ea typeface="Public Sans"/>
                <a:cs typeface="Public Sans"/>
                <a:sym typeface="Public Sans"/>
              </a:rPr>
              <a:t>1</a:t>
            </a:r>
            <a:endParaRPr lang="en-US" sz="1800" dirty="0">
              <a:solidFill>
                <a:schemeClr val="bg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pic>
        <p:nvPicPr>
          <p:cNvPr id="11" name="Picture 10" descr="A person in a suit and tie&#10;&#10;AI-generated content may be incorrect.">
            <a:extLst>
              <a:ext uri="{FF2B5EF4-FFF2-40B4-BE49-F238E27FC236}">
                <a16:creationId xmlns:a16="http://schemas.microsoft.com/office/drawing/2014/main" id="{4E208739-5735-E5BB-E7EA-A26C981BD5E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63" y="3053015"/>
            <a:ext cx="12544478" cy="627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723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77B791-C7D4-A735-D34A-29FEF0A5A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9C3AF67-6FFB-2A76-BE32-55E859A82C06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8C561EA8-4ED4-F826-6B73-5CA1557F9036}"/>
              </a:ext>
            </a:extLst>
          </p:cNvPr>
          <p:cNvGrpSpPr/>
          <p:nvPr/>
        </p:nvGrpSpPr>
        <p:grpSpPr>
          <a:xfrm>
            <a:off x="11944119" y="5417184"/>
            <a:ext cx="11712292" cy="9739632"/>
            <a:chOff x="0" y="0"/>
            <a:chExt cx="676659" cy="562692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2FDC33EC-D0BE-1DFB-2904-47B9C5CFD13A}"/>
                </a:ext>
              </a:extLst>
            </p:cNvPr>
            <p:cNvSpPr/>
            <p:nvPr/>
          </p:nvSpPr>
          <p:spPr>
            <a:xfrm>
              <a:off x="0" y="0"/>
              <a:ext cx="676659" cy="562692"/>
            </a:xfrm>
            <a:custGeom>
              <a:avLst/>
              <a:gdLst/>
              <a:ahLst/>
              <a:cxnLst/>
              <a:rect l="l" t="t" r="r" b="b"/>
              <a:pathLst>
                <a:path w="676659" h="562692">
                  <a:moveTo>
                    <a:pt x="676659" y="281346"/>
                  </a:moveTo>
                  <a:lnTo>
                    <a:pt x="473459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473459" y="0"/>
                  </a:lnTo>
                  <a:lnTo>
                    <a:pt x="676659" y="281346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CC4F4F9F-2389-B3F6-B80B-E1A7648DCDBB}"/>
                </a:ext>
              </a:extLst>
            </p:cNvPr>
            <p:cNvSpPr txBox="1"/>
            <p:nvPr/>
          </p:nvSpPr>
          <p:spPr>
            <a:xfrm>
              <a:off x="114300" y="-57150"/>
              <a:ext cx="448059" cy="6198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6DD0EB43-5D80-A335-3F45-87B4213B9C91}"/>
              </a:ext>
            </a:extLst>
          </p:cNvPr>
          <p:cNvGrpSpPr/>
          <p:nvPr/>
        </p:nvGrpSpPr>
        <p:grpSpPr>
          <a:xfrm>
            <a:off x="12538672" y="-688993"/>
            <a:ext cx="18316223" cy="10516055"/>
            <a:chOff x="0" y="0"/>
            <a:chExt cx="492556" cy="282796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AA3C07D4-2585-CF60-3FE6-E31637BBCDF5}"/>
                </a:ext>
              </a:extLst>
            </p:cNvPr>
            <p:cNvSpPr/>
            <p:nvPr/>
          </p:nvSpPr>
          <p:spPr>
            <a:xfrm>
              <a:off x="0" y="0"/>
              <a:ext cx="492556" cy="282796"/>
            </a:xfrm>
            <a:custGeom>
              <a:avLst/>
              <a:gdLst/>
              <a:ahLst/>
              <a:cxnLst/>
              <a:rect l="l" t="t" r="r" b="b"/>
              <a:pathLst>
                <a:path w="492556" h="282796">
                  <a:moveTo>
                    <a:pt x="203200" y="282796"/>
                  </a:moveTo>
                  <a:lnTo>
                    <a:pt x="289356" y="282796"/>
                  </a:lnTo>
                  <a:lnTo>
                    <a:pt x="492556" y="0"/>
                  </a:lnTo>
                  <a:lnTo>
                    <a:pt x="0" y="0"/>
                  </a:lnTo>
                  <a:lnTo>
                    <a:pt x="203200" y="282796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3D771D73-FE0E-93BD-AB6F-7C591320660C}"/>
                </a:ext>
              </a:extLst>
            </p:cNvPr>
            <p:cNvSpPr txBox="1"/>
            <p:nvPr/>
          </p:nvSpPr>
          <p:spPr>
            <a:xfrm>
              <a:off x="127000" y="-57150"/>
              <a:ext cx="238556" cy="3399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6EE07A94-77B0-39B8-DADE-A4CE9F48D3F5}"/>
              </a:ext>
            </a:extLst>
          </p:cNvPr>
          <p:cNvSpPr/>
          <p:nvPr/>
        </p:nvSpPr>
        <p:spPr>
          <a:xfrm rot="-5400000">
            <a:off x="9173724" y="906256"/>
            <a:ext cx="8548199" cy="9278914"/>
          </a:xfrm>
          <a:custGeom>
            <a:avLst/>
            <a:gdLst/>
            <a:ahLst/>
            <a:cxnLst/>
            <a:rect l="l" t="t" r="r" b="b"/>
            <a:pathLst>
              <a:path w="8548199" h="9278914">
                <a:moveTo>
                  <a:pt x="0" y="0"/>
                </a:moveTo>
                <a:lnTo>
                  <a:pt x="8548200" y="0"/>
                </a:lnTo>
                <a:lnTo>
                  <a:pt x="8548200" y="9278913"/>
                </a:lnTo>
                <a:lnTo>
                  <a:pt x="0" y="92789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E9BFDEA3-AB51-6A60-97F2-39FA79CCE963}"/>
              </a:ext>
            </a:extLst>
          </p:cNvPr>
          <p:cNvGrpSpPr/>
          <p:nvPr/>
        </p:nvGrpSpPr>
        <p:grpSpPr>
          <a:xfrm>
            <a:off x="9144000" y="1412210"/>
            <a:ext cx="8607648" cy="7462580"/>
            <a:chOff x="0" y="0"/>
            <a:chExt cx="727368" cy="63060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797D9A25-F481-B20F-4DEB-BFC693070D7A}"/>
                </a:ext>
              </a:extLst>
            </p:cNvPr>
            <p:cNvSpPr/>
            <p:nvPr/>
          </p:nvSpPr>
          <p:spPr>
            <a:xfrm>
              <a:off x="0" y="0"/>
              <a:ext cx="727368" cy="630606"/>
            </a:xfrm>
            <a:custGeom>
              <a:avLst/>
              <a:gdLst/>
              <a:ahLst/>
              <a:cxnLst/>
              <a:rect l="l" t="t" r="r" b="b"/>
              <a:pathLst>
                <a:path w="727368" h="630606">
                  <a:moveTo>
                    <a:pt x="727368" y="315303"/>
                  </a:moveTo>
                  <a:lnTo>
                    <a:pt x="524168" y="630606"/>
                  </a:lnTo>
                  <a:lnTo>
                    <a:pt x="203200" y="630606"/>
                  </a:lnTo>
                  <a:lnTo>
                    <a:pt x="0" y="315303"/>
                  </a:lnTo>
                  <a:lnTo>
                    <a:pt x="203200" y="0"/>
                  </a:lnTo>
                  <a:lnTo>
                    <a:pt x="524168" y="0"/>
                  </a:lnTo>
                  <a:lnTo>
                    <a:pt x="727368" y="315303"/>
                  </a:lnTo>
                  <a:close/>
                </a:path>
              </a:pathLst>
            </a:custGeom>
            <a:blipFill>
              <a:blip r:embed="rId5"/>
              <a:stretch>
                <a:fillRect l="-14941" r="-14941"/>
              </a:stretch>
            </a:blipFill>
            <a:ln w="14287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Freeform 12">
            <a:extLst>
              <a:ext uri="{FF2B5EF4-FFF2-40B4-BE49-F238E27FC236}">
                <a16:creationId xmlns:a16="http://schemas.microsoft.com/office/drawing/2014/main" id="{8A1CE229-88BA-79A1-2C05-5DB15E0B9901}"/>
              </a:ext>
            </a:extLst>
          </p:cNvPr>
          <p:cNvSpPr/>
          <p:nvPr/>
        </p:nvSpPr>
        <p:spPr>
          <a:xfrm rot="5400000">
            <a:off x="-1086039" y="5884337"/>
            <a:ext cx="2172079" cy="690405"/>
          </a:xfrm>
          <a:custGeom>
            <a:avLst/>
            <a:gdLst/>
            <a:ahLst/>
            <a:cxnLst/>
            <a:rect l="l" t="t" r="r" b="b"/>
            <a:pathLst>
              <a:path w="2172079" h="690405">
                <a:moveTo>
                  <a:pt x="0" y="0"/>
                </a:moveTo>
                <a:lnTo>
                  <a:pt x="2172078" y="0"/>
                </a:lnTo>
                <a:lnTo>
                  <a:pt x="2172078" y="690405"/>
                </a:lnTo>
                <a:lnTo>
                  <a:pt x="0" y="69040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2348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13949567-DE68-6294-3A24-35B94C602634}"/>
              </a:ext>
            </a:extLst>
          </p:cNvPr>
          <p:cNvSpPr/>
          <p:nvPr/>
        </p:nvSpPr>
        <p:spPr>
          <a:xfrm rot="5400000">
            <a:off x="16166910" y="1151200"/>
            <a:ext cx="2270840" cy="899810"/>
          </a:xfrm>
          <a:custGeom>
            <a:avLst/>
            <a:gdLst/>
            <a:ahLst/>
            <a:cxnLst/>
            <a:rect l="l" t="t" r="r" b="b"/>
            <a:pathLst>
              <a:path w="2270840" h="899810">
                <a:moveTo>
                  <a:pt x="0" y="0"/>
                </a:moveTo>
                <a:lnTo>
                  <a:pt x="2270840" y="0"/>
                </a:lnTo>
                <a:lnTo>
                  <a:pt x="2270840" y="899811"/>
                </a:lnTo>
                <a:lnTo>
                  <a:pt x="0" y="89981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20273" r="-214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A1B7AD02-26ED-9664-925B-6A8ACF607679}"/>
              </a:ext>
            </a:extLst>
          </p:cNvPr>
          <p:cNvSpPr/>
          <p:nvPr/>
        </p:nvSpPr>
        <p:spPr>
          <a:xfrm>
            <a:off x="12646769" y="9439275"/>
            <a:ext cx="1533144" cy="289381"/>
          </a:xfrm>
          <a:custGeom>
            <a:avLst/>
            <a:gdLst/>
            <a:ahLst/>
            <a:cxnLst/>
            <a:rect l="l" t="t" r="r" b="b"/>
            <a:pathLst>
              <a:path w="1533144" h="289381">
                <a:moveTo>
                  <a:pt x="0" y="0"/>
                </a:moveTo>
                <a:lnTo>
                  <a:pt x="1533144" y="0"/>
                </a:lnTo>
                <a:lnTo>
                  <a:pt x="1533144" y="289381"/>
                </a:lnTo>
                <a:lnTo>
                  <a:pt x="0" y="28938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2FDEEDA2-BE4B-1379-6AA6-C0DB3654ABFD}"/>
              </a:ext>
            </a:extLst>
          </p:cNvPr>
          <p:cNvSpPr/>
          <p:nvPr/>
        </p:nvSpPr>
        <p:spPr>
          <a:xfrm>
            <a:off x="13944600" y="8227367"/>
            <a:ext cx="3559716" cy="1294847"/>
          </a:xfrm>
          <a:custGeom>
            <a:avLst/>
            <a:gdLst/>
            <a:ahLst/>
            <a:cxnLst/>
            <a:rect l="l" t="t" r="r" b="b"/>
            <a:pathLst>
              <a:path w="3559716" h="1294847">
                <a:moveTo>
                  <a:pt x="0" y="0"/>
                </a:moveTo>
                <a:lnTo>
                  <a:pt x="3559716" y="0"/>
                </a:lnTo>
                <a:lnTo>
                  <a:pt x="3559716" y="1294847"/>
                </a:lnTo>
                <a:lnTo>
                  <a:pt x="0" y="129484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74B82F09-D1E5-4B4C-BE10-8A7FED1CD57E}"/>
              </a:ext>
            </a:extLst>
          </p:cNvPr>
          <p:cNvSpPr/>
          <p:nvPr/>
        </p:nvSpPr>
        <p:spPr>
          <a:xfrm>
            <a:off x="17800265" y="9827062"/>
            <a:ext cx="1992249" cy="4114800"/>
          </a:xfrm>
          <a:custGeom>
            <a:avLst/>
            <a:gdLst/>
            <a:ahLst/>
            <a:cxnLst/>
            <a:rect l="l" t="t" r="r" b="b"/>
            <a:pathLst>
              <a:path w="1992249" h="4114800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D1969D34-C5A4-91D5-7FCD-EFC2735CF56B}"/>
              </a:ext>
            </a:extLst>
          </p:cNvPr>
          <p:cNvSpPr/>
          <p:nvPr/>
        </p:nvSpPr>
        <p:spPr>
          <a:xfrm>
            <a:off x="8430662" y="-1190948"/>
            <a:ext cx="5956381" cy="2792054"/>
          </a:xfrm>
          <a:custGeom>
            <a:avLst/>
            <a:gdLst/>
            <a:ahLst/>
            <a:cxnLst/>
            <a:rect l="l" t="t" r="r" b="b"/>
            <a:pathLst>
              <a:path w="5956381" h="2792054">
                <a:moveTo>
                  <a:pt x="0" y="0"/>
                </a:moveTo>
                <a:lnTo>
                  <a:pt x="5956381" y="0"/>
                </a:lnTo>
                <a:lnTo>
                  <a:pt x="5956381" y="2792053"/>
                </a:lnTo>
                <a:lnTo>
                  <a:pt x="0" y="279205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25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0B7400D8-87E7-B2FC-D9A5-5D9EDEB269FE}"/>
              </a:ext>
            </a:extLst>
          </p:cNvPr>
          <p:cNvSpPr/>
          <p:nvPr/>
        </p:nvSpPr>
        <p:spPr>
          <a:xfrm>
            <a:off x="5063637" y="8735730"/>
            <a:ext cx="455191" cy="444949"/>
          </a:xfrm>
          <a:custGeom>
            <a:avLst/>
            <a:gdLst/>
            <a:ahLst/>
            <a:cxnLst/>
            <a:rect l="l" t="t" r="r" b="b"/>
            <a:pathLst>
              <a:path w="455191" h="444949">
                <a:moveTo>
                  <a:pt x="0" y="0"/>
                </a:moveTo>
                <a:lnTo>
                  <a:pt x="455191" y="0"/>
                </a:lnTo>
                <a:lnTo>
                  <a:pt x="455191" y="444949"/>
                </a:lnTo>
                <a:lnTo>
                  <a:pt x="0" y="44494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5B6D545C-6CF7-378A-152A-EA9F1D28D343}"/>
              </a:ext>
            </a:extLst>
          </p:cNvPr>
          <p:cNvSpPr/>
          <p:nvPr/>
        </p:nvSpPr>
        <p:spPr>
          <a:xfrm>
            <a:off x="1244600" y="8712905"/>
            <a:ext cx="428660" cy="428660"/>
          </a:xfrm>
          <a:custGeom>
            <a:avLst/>
            <a:gdLst/>
            <a:ahLst/>
            <a:cxnLst/>
            <a:rect l="l" t="t" r="r" b="b"/>
            <a:pathLst>
              <a:path w="428660" h="428660">
                <a:moveTo>
                  <a:pt x="0" y="0"/>
                </a:moveTo>
                <a:lnTo>
                  <a:pt x="428660" y="0"/>
                </a:lnTo>
                <a:lnTo>
                  <a:pt x="428660" y="428660"/>
                </a:lnTo>
                <a:lnTo>
                  <a:pt x="0" y="42866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4C3C4CAA-0C7D-3067-336A-02973471DF41}"/>
              </a:ext>
            </a:extLst>
          </p:cNvPr>
          <p:cNvSpPr/>
          <p:nvPr/>
        </p:nvSpPr>
        <p:spPr>
          <a:xfrm>
            <a:off x="266012" y="265182"/>
            <a:ext cx="762688" cy="763518"/>
          </a:xfrm>
          <a:custGeom>
            <a:avLst/>
            <a:gdLst/>
            <a:ahLst/>
            <a:cxnLst/>
            <a:rect l="l" t="t" r="r" b="b"/>
            <a:pathLst>
              <a:path w="762688" h="763518">
                <a:moveTo>
                  <a:pt x="0" y="0"/>
                </a:moveTo>
                <a:lnTo>
                  <a:pt x="762688" y="0"/>
                </a:lnTo>
                <a:lnTo>
                  <a:pt x="762688" y="763518"/>
                </a:lnTo>
                <a:lnTo>
                  <a:pt x="0" y="763518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87CCC4FA-6016-72C1-3800-AE5E7DBF5A04}"/>
              </a:ext>
            </a:extLst>
          </p:cNvPr>
          <p:cNvSpPr txBox="1"/>
          <p:nvPr/>
        </p:nvSpPr>
        <p:spPr>
          <a:xfrm>
            <a:off x="1457810" y="2724150"/>
            <a:ext cx="6972853" cy="2991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591"/>
              </a:lnSpc>
            </a:pPr>
            <a:r>
              <a:rPr lang="en-US" sz="11039" dirty="0">
                <a:solidFill>
                  <a:srgbClr val="001941"/>
                </a:solidFill>
                <a:latin typeface="Archivo Black"/>
                <a:ea typeface="Archivo Black"/>
                <a:cs typeface="Archivo Black"/>
                <a:sym typeface="Archivo Black"/>
              </a:rPr>
              <a:t> THANKS</a:t>
            </a: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186CDF94-7AB2-D124-659B-FB66A077FB2E}"/>
              </a:ext>
            </a:extLst>
          </p:cNvPr>
          <p:cNvSpPr txBox="1"/>
          <p:nvPr/>
        </p:nvSpPr>
        <p:spPr>
          <a:xfrm>
            <a:off x="1777475" y="9103995"/>
            <a:ext cx="2521009" cy="35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1" dirty="0" err="1">
                <a:solidFill>
                  <a:srgbClr val="001941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WWW.KIWIRP.COM</a:t>
            </a:r>
            <a:endParaRPr lang="en-US" sz="2000" b="1" dirty="0">
              <a:solidFill>
                <a:srgbClr val="001941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014C92E9-50D5-3529-CC60-988547A4B49C}"/>
              </a:ext>
            </a:extLst>
          </p:cNvPr>
          <p:cNvSpPr txBox="1"/>
          <p:nvPr/>
        </p:nvSpPr>
        <p:spPr>
          <a:xfrm>
            <a:off x="1767950" y="8711018"/>
            <a:ext cx="2214208" cy="375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1" dirty="0">
                <a:solidFill>
                  <a:srgbClr val="001941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Visit our website</a:t>
            </a: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532A4927-27F8-42CE-4257-203E6A6F4091}"/>
              </a:ext>
            </a:extLst>
          </p:cNvPr>
          <p:cNvSpPr txBox="1"/>
          <p:nvPr/>
        </p:nvSpPr>
        <p:spPr>
          <a:xfrm>
            <a:off x="5718671" y="8701577"/>
            <a:ext cx="4304378" cy="1118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b="1">
                <a:solidFill>
                  <a:srgbClr val="001941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24/7 Emergency Hotline 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b="1">
                <a:solidFill>
                  <a:srgbClr val="001941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+66 99 003 0873 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b="1">
              <a:solidFill>
                <a:srgbClr val="001941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6E2F7C81-D021-E74D-22BC-CBFF91DFFC91}"/>
              </a:ext>
            </a:extLst>
          </p:cNvPr>
          <p:cNvSpPr txBox="1"/>
          <p:nvPr/>
        </p:nvSpPr>
        <p:spPr>
          <a:xfrm>
            <a:off x="1041506" y="488950"/>
            <a:ext cx="6267344" cy="387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1" dirty="0">
                <a:solidFill>
                  <a:srgbClr val="001941"/>
                </a:solidFill>
                <a:latin typeface="Arial Bold"/>
                <a:ea typeface="Arial Bold"/>
                <a:cs typeface="Arial Bold"/>
                <a:sym typeface="Arial Bold"/>
              </a:rPr>
              <a:t>Kiwi Resource Protection Co., Ltd</a:t>
            </a:r>
          </a:p>
        </p:txBody>
      </p:sp>
      <p:sp>
        <p:nvSpPr>
          <p:cNvPr id="26" name="AutoShape 26">
            <a:extLst>
              <a:ext uri="{FF2B5EF4-FFF2-40B4-BE49-F238E27FC236}">
                <a16:creationId xmlns:a16="http://schemas.microsoft.com/office/drawing/2014/main" id="{04903373-C070-317B-C167-21BC1769D0B6}"/>
              </a:ext>
            </a:extLst>
          </p:cNvPr>
          <p:cNvSpPr/>
          <p:nvPr/>
        </p:nvSpPr>
        <p:spPr>
          <a:xfrm>
            <a:off x="0" y="10277475"/>
            <a:ext cx="18454512" cy="9525"/>
          </a:xfrm>
          <a:prstGeom prst="line">
            <a:avLst/>
          </a:prstGeom>
          <a:ln w="38100" cap="flat">
            <a:solidFill>
              <a:srgbClr val="A10D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AE6ED8E-9D9A-7004-C242-E7310EDA0D9C}"/>
              </a:ext>
            </a:extLst>
          </p:cNvPr>
          <p:cNvSpPr txBox="1"/>
          <p:nvPr/>
        </p:nvSpPr>
        <p:spPr>
          <a:xfrm>
            <a:off x="12850118" y="-128780"/>
            <a:ext cx="10284033" cy="481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1800" dirty="0">
                <a:solidFill>
                  <a:schemeClr val="bg1"/>
                </a:solidFill>
                <a:latin typeface="Public Sans"/>
                <a:ea typeface="Public Sans"/>
                <a:cs typeface="Public Sans"/>
                <a:sym typeface="Public Sans"/>
              </a:rPr>
              <a:t>1</a:t>
            </a:r>
            <a:r>
              <a:rPr lang="th-TH" sz="1800" dirty="0">
                <a:solidFill>
                  <a:schemeClr val="bg1"/>
                </a:solidFill>
                <a:latin typeface="Public Sans"/>
                <a:ea typeface="Public Sans"/>
                <a:cs typeface="Public Sans"/>
                <a:sym typeface="Public Sans"/>
              </a:rPr>
              <a:t>2</a:t>
            </a:r>
            <a:endParaRPr lang="en-US" sz="1800" dirty="0">
              <a:solidFill>
                <a:schemeClr val="bg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124978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952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Freeform 12"/>
          <p:cNvSpPr/>
          <p:nvPr/>
        </p:nvSpPr>
        <p:spPr>
          <a:xfrm>
            <a:off x="1028700" y="528080"/>
            <a:ext cx="1533144" cy="289381"/>
          </a:xfrm>
          <a:custGeom>
            <a:avLst/>
            <a:gdLst/>
            <a:ahLst/>
            <a:cxnLst/>
            <a:rect l="l" t="t" r="r" b="b"/>
            <a:pathLst>
              <a:path w="1533144" h="289381">
                <a:moveTo>
                  <a:pt x="0" y="0"/>
                </a:moveTo>
                <a:lnTo>
                  <a:pt x="1533144" y="0"/>
                </a:lnTo>
                <a:lnTo>
                  <a:pt x="1533144" y="289381"/>
                </a:lnTo>
                <a:lnTo>
                  <a:pt x="0" y="2893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7942798" y="-3419992"/>
            <a:ext cx="1992249" cy="4114800"/>
          </a:xfrm>
          <a:custGeom>
            <a:avLst/>
            <a:gdLst/>
            <a:ahLst/>
            <a:cxnLst/>
            <a:rect l="l" t="t" r="r" b="b"/>
            <a:pathLst>
              <a:path w="1992249" h="4114800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17942798" y="-9525"/>
            <a:ext cx="393700" cy="579437"/>
            <a:chOff x="0" y="0"/>
            <a:chExt cx="103690" cy="15260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03690" cy="152609"/>
            </a:xfrm>
            <a:custGeom>
              <a:avLst/>
              <a:gdLst/>
              <a:ahLst/>
              <a:cxnLst/>
              <a:rect l="l" t="t" r="r" b="b"/>
              <a:pathLst>
                <a:path w="103690" h="152609">
                  <a:moveTo>
                    <a:pt x="0" y="0"/>
                  </a:moveTo>
                  <a:lnTo>
                    <a:pt x="103690" y="0"/>
                  </a:lnTo>
                  <a:lnTo>
                    <a:pt x="103690" y="152609"/>
                  </a:lnTo>
                  <a:lnTo>
                    <a:pt x="0" y="152609"/>
                  </a:lnTo>
                  <a:close/>
                </a:path>
              </a:pathLst>
            </a:custGeom>
            <a:gradFill rotWithShape="1">
              <a:gsLst>
                <a:gs pos="0">
                  <a:srgbClr val="F1F2F2">
                    <a:alpha val="100000"/>
                  </a:srgbClr>
                </a:gs>
                <a:gs pos="100000">
                  <a:srgbClr val="E9E9EB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103690" cy="209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 dirty="0">
                  <a:solidFill>
                    <a:srgbClr val="00194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1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6629400" y="647700"/>
            <a:ext cx="8001000" cy="1125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99"/>
              </a:lnSpc>
            </a:pPr>
            <a:r>
              <a:rPr lang="th-TH" sz="8000" b="1" dirty="0"/>
              <a:t>ยินดีต้อนรับ</a:t>
            </a:r>
            <a:endParaRPr lang="en-US" sz="8000" b="1" dirty="0">
              <a:latin typeface="Public Sans" panose="020B0604020202020204" charset="0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629400" y="2754676"/>
            <a:ext cx="10687050" cy="54168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th-TH" sz="4400" dirty="0"/>
              <a:t>ทีม </a:t>
            </a:r>
            <a:r>
              <a:rPr lang="en-US" sz="4400" dirty="0"/>
              <a:t>KIWI </a:t>
            </a:r>
            <a:r>
              <a:rPr lang="th-TH" sz="4400" dirty="0"/>
              <a:t>ขอให้การต้อนรับผู้เข้าร่วมทุกท่านเข้าสู่การอบรมมาสเตอร์คลาสเกี่ยวกับโฟมดับเพลิงประเภท </a:t>
            </a:r>
            <a:r>
              <a:rPr lang="en-US" sz="4400" dirty="0"/>
              <a:t>B</a:t>
            </a:r>
          </a:p>
          <a:p>
            <a:r>
              <a:rPr lang="th-TH" sz="4400" dirty="0"/>
              <a:t>ในระหว่างที่ท่านอยู่กับเรา ความปลอดภัยและสุขภาวะของท่านคือสิ่งสำคัญสูงสุด</a:t>
            </a:r>
          </a:p>
          <a:p>
            <a:r>
              <a:rPr lang="th-TH" sz="4400" dirty="0"/>
              <a:t>ขออนุญาตเริ่มต้นมาสเตอร์คลาสด้วยการชี้แจงเรื่องความปลอดภัยจากทีมโรงแรมฮอลิเดย์ อินน์</a:t>
            </a:r>
          </a:p>
          <a:p>
            <a:r>
              <a:rPr lang="th-TH" sz="4400" dirty="0"/>
              <a:t>หากท่านมีข้อกังวลใด ๆ กรุณาอย่าลังเลที่จะสอบถามหรือแจ้งให้ทีมงานของเราทราบเพื่อขอความช่วยเหลือ</a:t>
            </a:r>
          </a:p>
        </p:txBody>
      </p:sp>
      <p:sp>
        <p:nvSpPr>
          <p:cNvPr id="19" name="AutoShape 19"/>
          <p:cNvSpPr/>
          <p:nvPr/>
        </p:nvSpPr>
        <p:spPr>
          <a:xfrm flipV="1">
            <a:off x="-488122" y="10075613"/>
            <a:ext cx="12076854" cy="3751"/>
          </a:xfrm>
          <a:prstGeom prst="line">
            <a:avLst/>
          </a:prstGeom>
          <a:ln w="114300" cap="flat">
            <a:solidFill>
              <a:srgbClr val="A10D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11666272" y="9847330"/>
            <a:ext cx="7307527" cy="315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60"/>
              </a:lnSpc>
              <a:spcBef>
                <a:spcPct val="0"/>
              </a:spcBef>
            </a:pPr>
            <a:r>
              <a:rPr lang="en-US" sz="1900" b="1" dirty="0">
                <a:solidFill>
                  <a:srgbClr val="001941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YOUR PARTNER IN EMERGENCY MANAGEMENT</a:t>
            </a:r>
          </a:p>
        </p:txBody>
      </p:sp>
      <p:sp>
        <p:nvSpPr>
          <p:cNvPr id="21" name="Freeform 21"/>
          <p:cNvSpPr/>
          <p:nvPr/>
        </p:nvSpPr>
        <p:spPr>
          <a:xfrm>
            <a:off x="17240250" y="9519133"/>
            <a:ext cx="831247" cy="832151"/>
          </a:xfrm>
          <a:custGeom>
            <a:avLst/>
            <a:gdLst/>
            <a:ahLst/>
            <a:cxnLst/>
            <a:rect l="l" t="t" r="r" b="b"/>
            <a:pathLst>
              <a:path w="831247" h="832151">
                <a:moveTo>
                  <a:pt x="0" y="0"/>
                </a:moveTo>
                <a:lnTo>
                  <a:pt x="831247" y="0"/>
                </a:lnTo>
                <a:lnTo>
                  <a:pt x="831247" y="832152"/>
                </a:lnTo>
                <a:lnTo>
                  <a:pt x="0" y="83215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18">
            <a:extLst>
              <a:ext uri="{FF2B5EF4-FFF2-40B4-BE49-F238E27FC236}">
                <a16:creationId xmlns:a16="http://schemas.microsoft.com/office/drawing/2014/main" id="{77E94F31-700D-3C1C-55E1-74176F4C4C3C}"/>
              </a:ext>
            </a:extLst>
          </p:cNvPr>
          <p:cNvSpPr/>
          <p:nvPr/>
        </p:nvSpPr>
        <p:spPr>
          <a:xfrm>
            <a:off x="1205939" y="3162300"/>
            <a:ext cx="4508095" cy="4345997"/>
          </a:xfrm>
          <a:custGeom>
            <a:avLst/>
            <a:gdLst/>
            <a:ahLst/>
            <a:cxnLst/>
            <a:rect l="l" t="t" r="r" b="b"/>
            <a:pathLst>
              <a:path w="762688" h="763518">
                <a:moveTo>
                  <a:pt x="0" y="0"/>
                </a:moveTo>
                <a:lnTo>
                  <a:pt x="762688" y="0"/>
                </a:lnTo>
                <a:lnTo>
                  <a:pt x="762688" y="763518"/>
                </a:lnTo>
                <a:lnTo>
                  <a:pt x="0" y="76351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EBF3CC-91AE-5DAB-C76E-68B4976E1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0F88B77-B01C-B500-3826-DA82F246C889}"/>
              </a:ext>
            </a:extLst>
          </p:cNvPr>
          <p:cNvSpPr/>
          <p:nvPr/>
        </p:nvSpPr>
        <p:spPr>
          <a:xfrm>
            <a:off x="48498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A9473845-D349-1A7E-1428-0FB36367BD52}"/>
              </a:ext>
            </a:extLst>
          </p:cNvPr>
          <p:cNvSpPr/>
          <p:nvPr/>
        </p:nvSpPr>
        <p:spPr>
          <a:xfrm>
            <a:off x="1028700" y="528080"/>
            <a:ext cx="1533144" cy="289381"/>
          </a:xfrm>
          <a:custGeom>
            <a:avLst/>
            <a:gdLst/>
            <a:ahLst/>
            <a:cxnLst/>
            <a:rect l="l" t="t" r="r" b="b"/>
            <a:pathLst>
              <a:path w="1533144" h="289381">
                <a:moveTo>
                  <a:pt x="0" y="0"/>
                </a:moveTo>
                <a:lnTo>
                  <a:pt x="1533144" y="0"/>
                </a:lnTo>
                <a:lnTo>
                  <a:pt x="1533144" y="289381"/>
                </a:lnTo>
                <a:lnTo>
                  <a:pt x="0" y="2893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63E48BF2-CBCA-B280-A000-8366E683DC1A}"/>
              </a:ext>
            </a:extLst>
          </p:cNvPr>
          <p:cNvSpPr/>
          <p:nvPr/>
        </p:nvSpPr>
        <p:spPr>
          <a:xfrm>
            <a:off x="17942798" y="-3419992"/>
            <a:ext cx="1992249" cy="4114800"/>
          </a:xfrm>
          <a:custGeom>
            <a:avLst/>
            <a:gdLst/>
            <a:ahLst/>
            <a:cxnLst/>
            <a:rect l="l" t="t" r="r" b="b"/>
            <a:pathLst>
              <a:path w="1992249" h="4114800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14">
            <a:extLst>
              <a:ext uri="{FF2B5EF4-FFF2-40B4-BE49-F238E27FC236}">
                <a16:creationId xmlns:a16="http://schemas.microsoft.com/office/drawing/2014/main" id="{EA20E30A-959D-10C9-DD1F-F29DAE3B5A34}"/>
              </a:ext>
            </a:extLst>
          </p:cNvPr>
          <p:cNvGrpSpPr/>
          <p:nvPr/>
        </p:nvGrpSpPr>
        <p:grpSpPr>
          <a:xfrm>
            <a:off x="17942798" y="-9525"/>
            <a:ext cx="393700" cy="579437"/>
            <a:chOff x="0" y="0"/>
            <a:chExt cx="103690" cy="152609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CF476474-4FA3-7F4E-67CE-7E7BE8F28E18}"/>
                </a:ext>
              </a:extLst>
            </p:cNvPr>
            <p:cNvSpPr/>
            <p:nvPr/>
          </p:nvSpPr>
          <p:spPr>
            <a:xfrm>
              <a:off x="0" y="0"/>
              <a:ext cx="103690" cy="152609"/>
            </a:xfrm>
            <a:custGeom>
              <a:avLst/>
              <a:gdLst/>
              <a:ahLst/>
              <a:cxnLst/>
              <a:rect l="l" t="t" r="r" b="b"/>
              <a:pathLst>
                <a:path w="103690" h="152609">
                  <a:moveTo>
                    <a:pt x="0" y="0"/>
                  </a:moveTo>
                  <a:lnTo>
                    <a:pt x="103690" y="0"/>
                  </a:lnTo>
                  <a:lnTo>
                    <a:pt x="103690" y="152609"/>
                  </a:lnTo>
                  <a:lnTo>
                    <a:pt x="0" y="152609"/>
                  </a:lnTo>
                  <a:close/>
                </a:path>
              </a:pathLst>
            </a:custGeom>
            <a:gradFill rotWithShape="1">
              <a:gsLst>
                <a:gs pos="0">
                  <a:srgbClr val="F1F2F2">
                    <a:alpha val="100000"/>
                  </a:srgbClr>
                </a:gs>
                <a:gs pos="100000">
                  <a:srgbClr val="E9E9EB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A385CE7A-2092-804A-D079-52EC9B62F738}"/>
                </a:ext>
              </a:extLst>
            </p:cNvPr>
            <p:cNvSpPr txBox="1"/>
            <p:nvPr/>
          </p:nvSpPr>
          <p:spPr>
            <a:xfrm>
              <a:off x="0" y="-57150"/>
              <a:ext cx="103690" cy="209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 dirty="0">
                  <a:solidFill>
                    <a:srgbClr val="00194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2</a:t>
              </a:r>
            </a:p>
          </p:txBody>
        </p:sp>
      </p:grpSp>
      <p:sp>
        <p:nvSpPr>
          <p:cNvPr id="17" name="TextBox 17">
            <a:extLst>
              <a:ext uri="{FF2B5EF4-FFF2-40B4-BE49-F238E27FC236}">
                <a16:creationId xmlns:a16="http://schemas.microsoft.com/office/drawing/2014/main" id="{E61ABAE0-A465-E939-76E9-F13B8951239E}"/>
              </a:ext>
            </a:extLst>
          </p:cNvPr>
          <p:cNvSpPr txBox="1"/>
          <p:nvPr/>
        </p:nvSpPr>
        <p:spPr>
          <a:xfrm>
            <a:off x="6450171" y="593162"/>
            <a:ext cx="9725079" cy="1090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99"/>
              </a:lnSpc>
            </a:pPr>
            <a:r>
              <a:rPr lang="th-TH" sz="6600" b="1" dirty="0"/>
              <a:t>แสดงความชื่นชม</a:t>
            </a:r>
            <a:endParaRPr lang="en-US" sz="6600" b="1" dirty="0">
              <a:latin typeface="Public Sans" panose="020B0604020202020204" charset="0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A9C26C2F-0538-52A1-BF41-227F40C559D4}"/>
              </a:ext>
            </a:extLst>
          </p:cNvPr>
          <p:cNvSpPr txBox="1"/>
          <p:nvPr/>
        </p:nvSpPr>
        <p:spPr>
          <a:xfrm>
            <a:off x="6250654" y="2738103"/>
            <a:ext cx="11023916" cy="54168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th-TH" sz="4400" dirty="0"/>
              <a:t>ขอแสดงความชื่นชมและขอบคุณทุกท่านที่ให้ความสนใจต่ออนาคตของการดับเพลิงที่ประสบความสำเร็จและยั่งยืนในอุตสาหกรรมของเราในฐานะอุตสาหกรรม และในฐานะภูมิภาค</a:t>
            </a:r>
            <a:br>
              <a:rPr lang="th-TH" sz="4400" dirty="0"/>
            </a:br>
            <a:endParaRPr lang="en-US" sz="4400" dirty="0"/>
          </a:p>
          <a:p>
            <a:r>
              <a:rPr lang="th-TH" sz="4400" dirty="0"/>
              <a:t>เรากำลังเผชิญกับความท้าทายครั้งใหญ่ที่อยู่เบื้องหน้า</a:t>
            </a:r>
            <a:r>
              <a:rPr lang="en-US" sz="4400" dirty="0"/>
              <a:t> </a:t>
            </a:r>
            <a:r>
              <a:rPr lang="th-TH" sz="4400" dirty="0"/>
              <a:t>หากพวกเราทุกคนสามารถเข้าใจถึงความซับซ้อนในการเลือกและใช้งานโฟมที่ไม่มีสารฟลูออรีนได้อย่างถูกต้อง เราก็จะสามารถจัดการกับเหตุเพลิงไหม้ได้ดียิ่งขึ้น เพื่อปกป้องชีวิต ทรัพย์สิน และชุมชนของเรา</a:t>
            </a:r>
          </a:p>
        </p:txBody>
      </p:sp>
      <p:sp>
        <p:nvSpPr>
          <p:cNvPr id="19" name="AutoShape 19">
            <a:extLst>
              <a:ext uri="{FF2B5EF4-FFF2-40B4-BE49-F238E27FC236}">
                <a16:creationId xmlns:a16="http://schemas.microsoft.com/office/drawing/2014/main" id="{AB773D56-861A-6B5E-8F9E-957C7F46CBC1}"/>
              </a:ext>
            </a:extLst>
          </p:cNvPr>
          <p:cNvSpPr/>
          <p:nvPr/>
        </p:nvSpPr>
        <p:spPr>
          <a:xfrm flipV="1">
            <a:off x="-488122" y="10075613"/>
            <a:ext cx="12076854" cy="3751"/>
          </a:xfrm>
          <a:prstGeom prst="line">
            <a:avLst/>
          </a:prstGeom>
          <a:ln w="114300" cap="flat">
            <a:solidFill>
              <a:srgbClr val="A10D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095D96C5-F470-A1D4-2F96-7A13FDC07F83}"/>
              </a:ext>
            </a:extLst>
          </p:cNvPr>
          <p:cNvSpPr txBox="1"/>
          <p:nvPr/>
        </p:nvSpPr>
        <p:spPr>
          <a:xfrm>
            <a:off x="11666272" y="9847330"/>
            <a:ext cx="7307527" cy="315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60"/>
              </a:lnSpc>
              <a:spcBef>
                <a:spcPct val="0"/>
              </a:spcBef>
            </a:pPr>
            <a:r>
              <a:rPr lang="en-US" sz="1900" b="1" dirty="0">
                <a:solidFill>
                  <a:srgbClr val="001941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YOUR PARTNER IN EMERGENCY MANAGEMENT</a:t>
            </a:r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CAC95AD1-377D-75AD-66E2-B418DE9E4FDC}"/>
              </a:ext>
            </a:extLst>
          </p:cNvPr>
          <p:cNvSpPr/>
          <p:nvPr/>
        </p:nvSpPr>
        <p:spPr>
          <a:xfrm>
            <a:off x="17240250" y="9519133"/>
            <a:ext cx="831247" cy="832151"/>
          </a:xfrm>
          <a:custGeom>
            <a:avLst/>
            <a:gdLst/>
            <a:ahLst/>
            <a:cxnLst/>
            <a:rect l="l" t="t" r="r" b="b"/>
            <a:pathLst>
              <a:path w="831247" h="832151">
                <a:moveTo>
                  <a:pt x="0" y="0"/>
                </a:moveTo>
                <a:lnTo>
                  <a:pt x="831247" y="0"/>
                </a:lnTo>
                <a:lnTo>
                  <a:pt x="831247" y="832152"/>
                </a:lnTo>
                <a:lnTo>
                  <a:pt x="0" y="83215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8">
            <a:extLst>
              <a:ext uri="{FF2B5EF4-FFF2-40B4-BE49-F238E27FC236}">
                <a16:creationId xmlns:a16="http://schemas.microsoft.com/office/drawing/2014/main" id="{5643AE94-6682-B2C9-13B5-E27B2742FA27}"/>
              </a:ext>
            </a:extLst>
          </p:cNvPr>
          <p:cNvSpPr/>
          <p:nvPr/>
        </p:nvSpPr>
        <p:spPr>
          <a:xfrm>
            <a:off x="1205939" y="3162300"/>
            <a:ext cx="4508095" cy="4345997"/>
          </a:xfrm>
          <a:custGeom>
            <a:avLst/>
            <a:gdLst/>
            <a:ahLst/>
            <a:cxnLst/>
            <a:rect l="l" t="t" r="r" b="b"/>
            <a:pathLst>
              <a:path w="762688" h="763518">
                <a:moveTo>
                  <a:pt x="0" y="0"/>
                </a:moveTo>
                <a:lnTo>
                  <a:pt x="762688" y="0"/>
                </a:lnTo>
                <a:lnTo>
                  <a:pt x="762688" y="763518"/>
                </a:lnTo>
                <a:lnTo>
                  <a:pt x="0" y="76351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16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4EC5F-12F9-ED99-EDE2-911D3720D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CD80546-D9AB-C192-EED0-D965435E312B}"/>
              </a:ext>
            </a:extLst>
          </p:cNvPr>
          <p:cNvSpPr/>
          <p:nvPr/>
        </p:nvSpPr>
        <p:spPr>
          <a:xfrm>
            <a:off x="48498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D9FB1002-3D54-9324-F459-E316D55D5DCA}"/>
              </a:ext>
            </a:extLst>
          </p:cNvPr>
          <p:cNvSpPr/>
          <p:nvPr/>
        </p:nvSpPr>
        <p:spPr>
          <a:xfrm>
            <a:off x="1028700" y="528080"/>
            <a:ext cx="1533144" cy="289381"/>
          </a:xfrm>
          <a:custGeom>
            <a:avLst/>
            <a:gdLst/>
            <a:ahLst/>
            <a:cxnLst/>
            <a:rect l="l" t="t" r="r" b="b"/>
            <a:pathLst>
              <a:path w="1533144" h="289381">
                <a:moveTo>
                  <a:pt x="0" y="0"/>
                </a:moveTo>
                <a:lnTo>
                  <a:pt x="1533144" y="0"/>
                </a:lnTo>
                <a:lnTo>
                  <a:pt x="1533144" y="289381"/>
                </a:lnTo>
                <a:lnTo>
                  <a:pt x="0" y="2893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A9BEBC2D-9EC3-37EC-6FFA-39F03AA5B545}"/>
              </a:ext>
            </a:extLst>
          </p:cNvPr>
          <p:cNvSpPr/>
          <p:nvPr/>
        </p:nvSpPr>
        <p:spPr>
          <a:xfrm>
            <a:off x="17942798" y="-3419992"/>
            <a:ext cx="1992249" cy="4114800"/>
          </a:xfrm>
          <a:custGeom>
            <a:avLst/>
            <a:gdLst/>
            <a:ahLst/>
            <a:cxnLst/>
            <a:rect l="l" t="t" r="r" b="b"/>
            <a:pathLst>
              <a:path w="1992249" h="4114800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14">
            <a:extLst>
              <a:ext uri="{FF2B5EF4-FFF2-40B4-BE49-F238E27FC236}">
                <a16:creationId xmlns:a16="http://schemas.microsoft.com/office/drawing/2014/main" id="{7BAE117F-5EA4-A071-15AD-423774FC20C9}"/>
              </a:ext>
            </a:extLst>
          </p:cNvPr>
          <p:cNvGrpSpPr/>
          <p:nvPr/>
        </p:nvGrpSpPr>
        <p:grpSpPr>
          <a:xfrm>
            <a:off x="17942798" y="-9525"/>
            <a:ext cx="393700" cy="579437"/>
            <a:chOff x="0" y="0"/>
            <a:chExt cx="103690" cy="152609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A3024FE9-BD6A-AECF-A021-28C868B5E234}"/>
                </a:ext>
              </a:extLst>
            </p:cNvPr>
            <p:cNvSpPr/>
            <p:nvPr/>
          </p:nvSpPr>
          <p:spPr>
            <a:xfrm>
              <a:off x="0" y="0"/>
              <a:ext cx="103690" cy="152609"/>
            </a:xfrm>
            <a:custGeom>
              <a:avLst/>
              <a:gdLst/>
              <a:ahLst/>
              <a:cxnLst/>
              <a:rect l="l" t="t" r="r" b="b"/>
              <a:pathLst>
                <a:path w="103690" h="152609">
                  <a:moveTo>
                    <a:pt x="0" y="0"/>
                  </a:moveTo>
                  <a:lnTo>
                    <a:pt x="103690" y="0"/>
                  </a:lnTo>
                  <a:lnTo>
                    <a:pt x="103690" y="152609"/>
                  </a:lnTo>
                  <a:lnTo>
                    <a:pt x="0" y="152609"/>
                  </a:lnTo>
                  <a:close/>
                </a:path>
              </a:pathLst>
            </a:custGeom>
            <a:gradFill rotWithShape="1">
              <a:gsLst>
                <a:gs pos="0">
                  <a:srgbClr val="F1F2F2">
                    <a:alpha val="100000"/>
                  </a:srgbClr>
                </a:gs>
                <a:gs pos="100000">
                  <a:srgbClr val="E9E9EB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D080C318-7830-3C0C-BE01-F9C50543AC46}"/>
                </a:ext>
              </a:extLst>
            </p:cNvPr>
            <p:cNvSpPr txBox="1"/>
            <p:nvPr/>
          </p:nvSpPr>
          <p:spPr>
            <a:xfrm>
              <a:off x="0" y="-57150"/>
              <a:ext cx="103690" cy="209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 dirty="0">
                  <a:solidFill>
                    <a:srgbClr val="00194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3</a:t>
              </a:r>
            </a:p>
          </p:txBody>
        </p:sp>
      </p:grpSp>
      <p:sp>
        <p:nvSpPr>
          <p:cNvPr id="17" name="TextBox 17">
            <a:extLst>
              <a:ext uri="{FF2B5EF4-FFF2-40B4-BE49-F238E27FC236}">
                <a16:creationId xmlns:a16="http://schemas.microsoft.com/office/drawing/2014/main" id="{A6513439-43FF-1737-FE44-6DB243FD5402}"/>
              </a:ext>
            </a:extLst>
          </p:cNvPr>
          <p:cNvSpPr txBox="1"/>
          <p:nvPr/>
        </p:nvSpPr>
        <p:spPr>
          <a:xfrm>
            <a:off x="6734121" y="672770"/>
            <a:ext cx="9725079" cy="1090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99"/>
              </a:lnSpc>
            </a:pPr>
            <a:r>
              <a:rPr lang="th-TH" sz="6600" b="1" dirty="0"/>
              <a:t>แสดงความชื่นชม</a:t>
            </a:r>
            <a:endParaRPr lang="en-US" sz="6600" b="1" dirty="0">
              <a:latin typeface="Public Sans" panose="020B0604020202020204" charset="0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BD3D70C9-3D3A-417D-380F-07666EA8B58E}"/>
              </a:ext>
            </a:extLst>
          </p:cNvPr>
          <p:cNvSpPr txBox="1"/>
          <p:nvPr/>
        </p:nvSpPr>
        <p:spPr>
          <a:xfrm>
            <a:off x="6781800" y="2502738"/>
            <a:ext cx="11023916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th-TH" sz="3600" dirty="0"/>
              <a:t>ขอแสดงความขอบคุณและให้เกียรติต่อแขกวีไอพีวิทยากรผู้เชี่ยวชาญเฉพาะด้าน และพันธมิตรทางธุรกิจสำคัญของเราที่ได้เข้าร่วมและให้การสนับสนุนงานในครั้งนี้</a:t>
            </a:r>
          </a:p>
          <a:p>
            <a:endParaRPr lang="th-TH" sz="3600" dirty="0"/>
          </a:p>
          <a:p>
            <a:r>
              <a:rPr lang="th-TH" sz="3600" dirty="0"/>
              <a:t>ขอเชิญทุกท่านใช้เวลาในช่วงพักเยี่ยมชมและพูดคุยกับพวกเขาเพื่อเรียนรู้ว่าแต่ละท่านมีส่วนร่วมอย่างไรในการขับเคลื่อนเป้าหมายร่วมกันของเรา</a:t>
            </a:r>
          </a:p>
          <a:p>
            <a:pPr algn="l"/>
            <a:endParaRPr lang="en-US" sz="3600" dirty="0">
              <a:solidFill>
                <a:srgbClr val="1D1A1B"/>
              </a:solidFill>
              <a:latin typeface="Public Sans" panose="020B0604020202020204" charset="0"/>
              <a:ea typeface="Public Sans"/>
              <a:cs typeface="Public Sans"/>
              <a:sym typeface="Public Sans"/>
            </a:endParaRPr>
          </a:p>
          <a:p>
            <a:pPr algn="l"/>
            <a:endParaRPr lang="en-US" sz="3600" dirty="0">
              <a:solidFill>
                <a:srgbClr val="1D1A1B"/>
              </a:solidFill>
              <a:latin typeface="Public Sans" panose="020B0604020202020204" charset="0"/>
              <a:ea typeface="Public Sans"/>
              <a:cs typeface="Public Sans"/>
              <a:sym typeface="Public Sans"/>
            </a:endParaRPr>
          </a:p>
          <a:p>
            <a:r>
              <a:rPr lang="en-US" sz="3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Public Sans" panose="020B0604020202020204" charset="0"/>
                <a:ea typeface="Public Sans Bold Italics"/>
                <a:cs typeface="Public Sans Bold Italics"/>
                <a:sym typeface="Public Sans Bold Italics"/>
              </a:rPr>
              <a:t>Smart solutions for a sustainable future</a:t>
            </a:r>
          </a:p>
          <a:p>
            <a:endParaRPr lang="en-US" sz="3600" b="1" i="1" dirty="0">
              <a:solidFill>
                <a:srgbClr val="545454"/>
              </a:solidFill>
              <a:latin typeface="Public Sans" panose="020B0604020202020204" charset="0"/>
              <a:ea typeface="Public Sans Bold Italics"/>
              <a:cs typeface="Public Sans Bold Italics"/>
              <a:sym typeface="Public Sans Bold Italics"/>
            </a:endParaRPr>
          </a:p>
          <a:p>
            <a:pPr algn="l"/>
            <a:endParaRPr lang="en-US" sz="3600" dirty="0">
              <a:solidFill>
                <a:srgbClr val="1D1A1B"/>
              </a:solidFill>
              <a:latin typeface="Public Sans" panose="020B0604020202020204" charset="0"/>
              <a:ea typeface="Public Sans"/>
              <a:cs typeface="Public Sans"/>
              <a:sym typeface="Public Sans"/>
            </a:endParaRPr>
          </a:p>
        </p:txBody>
      </p:sp>
      <p:sp>
        <p:nvSpPr>
          <p:cNvPr id="19" name="AutoShape 19">
            <a:extLst>
              <a:ext uri="{FF2B5EF4-FFF2-40B4-BE49-F238E27FC236}">
                <a16:creationId xmlns:a16="http://schemas.microsoft.com/office/drawing/2014/main" id="{4D5FAAC0-4318-809A-8EF6-99BF517ED3DF}"/>
              </a:ext>
            </a:extLst>
          </p:cNvPr>
          <p:cNvSpPr/>
          <p:nvPr/>
        </p:nvSpPr>
        <p:spPr>
          <a:xfrm flipV="1">
            <a:off x="-488122" y="10075613"/>
            <a:ext cx="12076854" cy="3751"/>
          </a:xfrm>
          <a:prstGeom prst="line">
            <a:avLst/>
          </a:prstGeom>
          <a:ln w="114300" cap="flat">
            <a:solidFill>
              <a:srgbClr val="A10D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EB96BB76-1896-8878-5B91-F4D8590931F7}"/>
              </a:ext>
            </a:extLst>
          </p:cNvPr>
          <p:cNvSpPr txBox="1"/>
          <p:nvPr/>
        </p:nvSpPr>
        <p:spPr>
          <a:xfrm>
            <a:off x="11666272" y="9847330"/>
            <a:ext cx="7307527" cy="315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60"/>
              </a:lnSpc>
              <a:spcBef>
                <a:spcPct val="0"/>
              </a:spcBef>
            </a:pPr>
            <a:r>
              <a:rPr lang="en-US" sz="1900" b="1" dirty="0">
                <a:solidFill>
                  <a:srgbClr val="001941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YOUR PARTNER IN EMERGENCY MANAGEMENT</a:t>
            </a:r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7D70F187-6882-3335-463E-0D12B7DB2111}"/>
              </a:ext>
            </a:extLst>
          </p:cNvPr>
          <p:cNvSpPr/>
          <p:nvPr/>
        </p:nvSpPr>
        <p:spPr>
          <a:xfrm>
            <a:off x="17240250" y="9519133"/>
            <a:ext cx="831247" cy="832151"/>
          </a:xfrm>
          <a:custGeom>
            <a:avLst/>
            <a:gdLst/>
            <a:ahLst/>
            <a:cxnLst/>
            <a:rect l="l" t="t" r="r" b="b"/>
            <a:pathLst>
              <a:path w="831247" h="832151">
                <a:moveTo>
                  <a:pt x="0" y="0"/>
                </a:moveTo>
                <a:lnTo>
                  <a:pt x="831247" y="0"/>
                </a:lnTo>
                <a:lnTo>
                  <a:pt x="831247" y="832152"/>
                </a:lnTo>
                <a:lnTo>
                  <a:pt x="0" y="83215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2" name="Picture 41" descr="A blue and white sign&#10;&#10;AI-generated content may be incorrect.">
            <a:extLst>
              <a:ext uri="{FF2B5EF4-FFF2-40B4-BE49-F238E27FC236}">
                <a16:creationId xmlns:a16="http://schemas.microsoft.com/office/drawing/2014/main" id="{CAF7C4B0-4B55-65B7-7BAF-C3C2E605D2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24" y="7336944"/>
            <a:ext cx="2638425" cy="858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" name="Picture 43" descr="A green square with white letters and black text&#10;&#10;AI-generated content may be incorrect.">
            <a:extLst>
              <a:ext uri="{FF2B5EF4-FFF2-40B4-BE49-F238E27FC236}">
                <a16:creationId xmlns:a16="http://schemas.microsoft.com/office/drawing/2014/main" id="{64C40D44-E576-53B5-E0C6-B75CF5DE058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727" y="4909975"/>
            <a:ext cx="1629155" cy="1637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" name="Picture 45" descr="A logo with orange and white text&#10;&#10;AI-generated content may be incorrect.">
            <a:extLst>
              <a:ext uri="{FF2B5EF4-FFF2-40B4-BE49-F238E27FC236}">
                <a16:creationId xmlns:a16="http://schemas.microsoft.com/office/drawing/2014/main" id="{B561144D-D744-9026-C261-CEA3886CABF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7179851"/>
            <a:ext cx="2302981" cy="1172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" name="Picture 47" descr="A logo with text and a green circle with a white cross with a gray building and fire in the middle&#10;&#10;AI-generated content may be incorrect.">
            <a:extLst>
              <a:ext uri="{FF2B5EF4-FFF2-40B4-BE49-F238E27FC236}">
                <a16:creationId xmlns:a16="http://schemas.microsoft.com/office/drawing/2014/main" id="{11F04DDD-1FC7-A709-37F5-CE09DC8A5BF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844" y="4853394"/>
            <a:ext cx="1629156" cy="1662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" name="Picture 49" descr="A fire and hazard control sign&#10;&#10;AI-generated content may be incorrect.">
            <a:extLst>
              <a:ext uri="{FF2B5EF4-FFF2-40B4-BE49-F238E27FC236}">
                <a16:creationId xmlns:a16="http://schemas.microsoft.com/office/drawing/2014/main" id="{18D2F90C-8055-54F9-67AF-B47683AA3D4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790328"/>
            <a:ext cx="1756749" cy="1756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2" name="Freeform 18">
            <a:extLst>
              <a:ext uri="{FF2B5EF4-FFF2-40B4-BE49-F238E27FC236}">
                <a16:creationId xmlns:a16="http://schemas.microsoft.com/office/drawing/2014/main" id="{DD5B6760-5FDD-3CA5-463F-8637E9B1D983}"/>
              </a:ext>
            </a:extLst>
          </p:cNvPr>
          <p:cNvSpPr/>
          <p:nvPr/>
        </p:nvSpPr>
        <p:spPr>
          <a:xfrm>
            <a:off x="990600" y="487808"/>
            <a:ext cx="4508095" cy="4345997"/>
          </a:xfrm>
          <a:custGeom>
            <a:avLst/>
            <a:gdLst/>
            <a:ahLst/>
            <a:cxnLst/>
            <a:rect l="l" t="t" r="r" b="b"/>
            <a:pathLst>
              <a:path w="762688" h="763518">
                <a:moveTo>
                  <a:pt x="0" y="0"/>
                </a:moveTo>
                <a:lnTo>
                  <a:pt x="762688" y="0"/>
                </a:lnTo>
                <a:lnTo>
                  <a:pt x="762688" y="763518"/>
                </a:lnTo>
                <a:lnTo>
                  <a:pt x="0" y="76351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03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D59F92-D32A-E652-7AEB-67368DEC3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D4CB982-08D5-9F1E-D043-692CD5677AA4}"/>
              </a:ext>
            </a:extLst>
          </p:cNvPr>
          <p:cNvSpPr/>
          <p:nvPr/>
        </p:nvSpPr>
        <p:spPr>
          <a:xfrm>
            <a:off x="48498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58876600-8517-565D-D534-BBECCDAAEA42}"/>
              </a:ext>
            </a:extLst>
          </p:cNvPr>
          <p:cNvSpPr/>
          <p:nvPr/>
        </p:nvSpPr>
        <p:spPr>
          <a:xfrm>
            <a:off x="1028700" y="528080"/>
            <a:ext cx="1533144" cy="289381"/>
          </a:xfrm>
          <a:custGeom>
            <a:avLst/>
            <a:gdLst/>
            <a:ahLst/>
            <a:cxnLst/>
            <a:rect l="l" t="t" r="r" b="b"/>
            <a:pathLst>
              <a:path w="1533144" h="289381">
                <a:moveTo>
                  <a:pt x="0" y="0"/>
                </a:moveTo>
                <a:lnTo>
                  <a:pt x="1533144" y="0"/>
                </a:lnTo>
                <a:lnTo>
                  <a:pt x="1533144" y="289381"/>
                </a:lnTo>
                <a:lnTo>
                  <a:pt x="0" y="2893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A19B3968-BE39-786B-F2D2-1B61E4FED090}"/>
              </a:ext>
            </a:extLst>
          </p:cNvPr>
          <p:cNvSpPr/>
          <p:nvPr/>
        </p:nvSpPr>
        <p:spPr>
          <a:xfrm>
            <a:off x="17942798" y="-3419992"/>
            <a:ext cx="1992249" cy="4114800"/>
          </a:xfrm>
          <a:custGeom>
            <a:avLst/>
            <a:gdLst/>
            <a:ahLst/>
            <a:cxnLst/>
            <a:rect l="l" t="t" r="r" b="b"/>
            <a:pathLst>
              <a:path w="1992249" h="4114800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14">
            <a:extLst>
              <a:ext uri="{FF2B5EF4-FFF2-40B4-BE49-F238E27FC236}">
                <a16:creationId xmlns:a16="http://schemas.microsoft.com/office/drawing/2014/main" id="{1847EC5C-C65D-2979-0A3A-1E94C0381A57}"/>
              </a:ext>
            </a:extLst>
          </p:cNvPr>
          <p:cNvGrpSpPr/>
          <p:nvPr/>
        </p:nvGrpSpPr>
        <p:grpSpPr>
          <a:xfrm>
            <a:off x="17942798" y="-9525"/>
            <a:ext cx="393700" cy="579437"/>
            <a:chOff x="0" y="0"/>
            <a:chExt cx="103690" cy="152609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B93D5872-EEEB-D6EF-7503-37E2DCFB7D0E}"/>
                </a:ext>
              </a:extLst>
            </p:cNvPr>
            <p:cNvSpPr/>
            <p:nvPr/>
          </p:nvSpPr>
          <p:spPr>
            <a:xfrm>
              <a:off x="0" y="0"/>
              <a:ext cx="103690" cy="152609"/>
            </a:xfrm>
            <a:custGeom>
              <a:avLst/>
              <a:gdLst/>
              <a:ahLst/>
              <a:cxnLst/>
              <a:rect l="l" t="t" r="r" b="b"/>
              <a:pathLst>
                <a:path w="103690" h="152609">
                  <a:moveTo>
                    <a:pt x="0" y="0"/>
                  </a:moveTo>
                  <a:lnTo>
                    <a:pt x="103690" y="0"/>
                  </a:lnTo>
                  <a:lnTo>
                    <a:pt x="103690" y="152609"/>
                  </a:lnTo>
                  <a:lnTo>
                    <a:pt x="0" y="152609"/>
                  </a:lnTo>
                  <a:close/>
                </a:path>
              </a:pathLst>
            </a:custGeom>
            <a:gradFill rotWithShape="1">
              <a:gsLst>
                <a:gs pos="0">
                  <a:srgbClr val="F1F2F2">
                    <a:alpha val="100000"/>
                  </a:srgbClr>
                </a:gs>
                <a:gs pos="100000">
                  <a:srgbClr val="E9E9EB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5BEDE052-B09D-F0C8-2EC6-649AC5924876}"/>
                </a:ext>
              </a:extLst>
            </p:cNvPr>
            <p:cNvSpPr txBox="1"/>
            <p:nvPr/>
          </p:nvSpPr>
          <p:spPr>
            <a:xfrm>
              <a:off x="0" y="-57150"/>
              <a:ext cx="103690" cy="209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 dirty="0">
                  <a:solidFill>
                    <a:srgbClr val="00194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4</a:t>
              </a:r>
            </a:p>
          </p:txBody>
        </p:sp>
      </p:grpSp>
      <p:sp>
        <p:nvSpPr>
          <p:cNvPr id="17" name="TextBox 17">
            <a:extLst>
              <a:ext uri="{FF2B5EF4-FFF2-40B4-BE49-F238E27FC236}">
                <a16:creationId xmlns:a16="http://schemas.microsoft.com/office/drawing/2014/main" id="{F6743611-0017-F1C3-BE7D-0D9D3086F10A}"/>
              </a:ext>
            </a:extLst>
          </p:cNvPr>
          <p:cNvSpPr txBox="1"/>
          <p:nvPr/>
        </p:nvSpPr>
        <p:spPr>
          <a:xfrm>
            <a:off x="7330961" y="529644"/>
            <a:ext cx="9725079" cy="1090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99"/>
              </a:lnSpc>
            </a:pPr>
            <a:r>
              <a:rPr lang="th-TH" sz="6600" b="1" dirty="0"/>
              <a:t>แสดงความชื่นชม</a:t>
            </a:r>
            <a:endParaRPr lang="en-US" sz="6600" b="1" dirty="0">
              <a:latin typeface="Public Sans" panose="020B0604020202020204" charset="0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6B2C1A96-3C4C-502D-94D4-113ECA6D7EC2}"/>
              </a:ext>
            </a:extLst>
          </p:cNvPr>
          <p:cNvSpPr txBox="1"/>
          <p:nvPr/>
        </p:nvSpPr>
        <p:spPr>
          <a:xfrm>
            <a:off x="7330961" y="2273294"/>
            <a:ext cx="11042459" cy="6771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th-TH" sz="4400" dirty="0"/>
              <a:t>ผมขอแสดงความชื่นชมและขอขอบคุณทีม </a:t>
            </a:r>
            <a:r>
              <a:rPr lang="en-US" sz="4400" dirty="0"/>
              <a:t>KIWI </a:t>
            </a:r>
            <a:r>
              <a:rPr lang="th-TH" sz="4400" dirty="0"/>
              <a:t>เป็นอย่างยิ่ง ที่ได้ทุ่มเทแรงกายแรงใจในการวางแผนและจัดงานนี้อย่างไม่รู้จักเหน็ดเหนื่อย</a:t>
            </a:r>
          </a:p>
          <a:p>
            <a:r>
              <a:rPr lang="th-TH" sz="4400" dirty="0"/>
              <a:t>คุณเชอรี: ผู้อำนวยการฝ่ายบัญชีและบริหาร</a:t>
            </a:r>
            <a:br>
              <a:rPr lang="th-TH" sz="4400" dirty="0"/>
            </a:br>
            <a:r>
              <a:rPr lang="th-TH" sz="4400" dirty="0"/>
              <a:t>คุณไบรท์: ผู้จัดการบริษัท </a:t>
            </a:r>
            <a:r>
              <a:rPr lang="en-US" sz="4400" dirty="0"/>
              <a:t>KRP</a:t>
            </a:r>
            <a:br>
              <a:rPr lang="en-US" sz="4400" dirty="0"/>
            </a:br>
            <a:r>
              <a:rPr lang="th-TH" sz="4400" dirty="0"/>
              <a:t>คุณนีน: ผู้จัดการฝ่ายขายและการตลาด</a:t>
            </a:r>
            <a:br>
              <a:rPr lang="th-TH" sz="4400" dirty="0"/>
            </a:br>
            <a:r>
              <a:rPr lang="th-TH" sz="4400" dirty="0"/>
              <a:t>คุณอคินธ์: ผู้จัดการโครงการ – โฟมและสารหน่วงไฟ</a:t>
            </a:r>
            <a:br>
              <a:rPr lang="th-TH" sz="4400" dirty="0"/>
            </a:br>
            <a:r>
              <a:rPr lang="th-TH" sz="4400" dirty="0"/>
              <a:t>คุณเอเดน: ผู้จัดการฝ่ายบริการและทีมของเขาที่ </a:t>
            </a:r>
            <a:r>
              <a:rPr lang="en-US" sz="4400" dirty="0"/>
              <a:t>IRPC</a:t>
            </a:r>
            <a:br>
              <a:rPr lang="en-US" sz="4400" dirty="0"/>
            </a:br>
            <a:r>
              <a:rPr lang="th-TH" sz="4400" dirty="0"/>
              <a:t>คุณพอล, คุณเดียร์ และคุณแชนเนย์: บริการโลจิสติกส์จาก </a:t>
            </a:r>
            <a:r>
              <a:rPr lang="en-US" sz="4400" dirty="0"/>
              <a:t>DFS</a:t>
            </a:r>
            <a:br>
              <a:rPr lang="en-US" sz="4400" dirty="0"/>
            </a:br>
            <a:r>
              <a:rPr lang="th-TH" sz="4400" dirty="0"/>
              <a:t>คุณดาว: ที่ปรึกษาพิเศษของ </a:t>
            </a:r>
            <a:r>
              <a:rPr lang="en-US" sz="4400" dirty="0"/>
              <a:t>KRP</a:t>
            </a:r>
            <a:br>
              <a:rPr lang="en-US" sz="4400" dirty="0"/>
            </a:br>
            <a:r>
              <a:rPr lang="th-TH" sz="4400" dirty="0"/>
              <a:t>คุณแก๊บบี้: หัวหน้าของทุกคน</a:t>
            </a:r>
          </a:p>
        </p:txBody>
      </p:sp>
      <p:sp>
        <p:nvSpPr>
          <p:cNvPr id="19" name="AutoShape 19">
            <a:extLst>
              <a:ext uri="{FF2B5EF4-FFF2-40B4-BE49-F238E27FC236}">
                <a16:creationId xmlns:a16="http://schemas.microsoft.com/office/drawing/2014/main" id="{2BD40EBA-F0B7-FB11-13A6-BDEDDE839667}"/>
              </a:ext>
            </a:extLst>
          </p:cNvPr>
          <p:cNvSpPr/>
          <p:nvPr/>
        </p:nvSpPr>
        <p:spPr>
          <a:xfrm flipV="1">
            <a:off x="-488122" y="10075613"/>
            <a:ext cx="12076854" cy="3751"/>
          </a:xfrm>
          <a:prstGeom prst="line">
            <a:avLst/>
          </a:prstGeom>
          <a:ln w="114300" cap="flat">
            <a:solidFill>
              <a:srgbClr val="A10D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8F45DC9B-08F0-CA48-6B1A-0A7FBAB0DEC8}"/>
              </a:ext>
            </a:extLst>
          </p:cNvPr>
          <p:cNvSpPr txBox="1"/>
          <p:nvPr/>
        </p:nvSpPr>
        <p:spPr>
          <a:xfrm>
            <a:off x="11666272" y="9847330"/>
            <a:ext cx="7307527" cy="315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60"/>
              </a:lnSpc>
              <a:spcBef>
                <a:spcPct val="0"/>
              </a:spcBef>
            </a:pPr>
            <a:r>
              <a:rPr lang="en-US" sz="1900" b="1" dirty="0">
                <a:solidFill>
                  <a:srgbClr val="001941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YOUR PARTNER IN EMERGENCY MANAGEMENT</a:t>
            </a:r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7ACAF05E-197A-6D10-C1F2-56FC2516A88B}"/>
              </a:ext>
            </a:extLst>
          </p:cNvPr>
          <p:cNvSpPr/>
          <p:nvPr/>
        </p:nvSpPr>
        <p:spPr>
          <a:xfrm>
            <a:off x="17240250" y="9519133"/>
            <a:ext cx="831247" cy="832151"/>
          </a:xfrm>
          <a:custGeom>
            <a:avLst/>
            <a:gdLst/>
            <a:ahLst/>
            <a:cxnLst/>
            <a:rect l="l" t="t" r="r" b="b"/>
            <a:pathLst>
              <a:path w="831247" h="832151">
                <a:moveTo>
                  <a:pt x="0" y="0"/>
                </a:moveTo>
                <a:lnTo>
                  <a:pt x="831247" y="0"/>
                </a:lnTo>
                <a:lnTo>
                  <a:pt x="831247" y="832152"/>
                </a:lnTo>
                <a:lnTo>
                  <a:pt x="0" y="83215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1" name="Picture 10" descr="A group of people wearing firefighter uniforms&#10;&#10;AI-generated content may be incorrect.">
            <a:extLst>
              <a:ext uri="{FF2B5EF4-FFF2-40B4-BE49-F238E27FC236}">
                <a16:creationId xmlns:a16="http://schemas.microsoft.com/office/drawing/2014/main" id="{4203BB88-14D9-344A-F3C0-6DD015F938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146" y="2989040"/>
            <a:ext cx="6033167" cy="4710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5338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F7A74C-EEC3-7704-213B-B37287C895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071B8E4-1BE8-0D41-1929-A6B3E1A5D97C}"/>
              </a:ext>
            </a:extLst>
          </p:cNvPr>
          <p:cNvSpPr/>
          <p:nvPr/>
        </p:nvSpPr>
        <p:spPr>
          <a:xfrm>
            <a:off x="48498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4A1CACA8-F8A9-22E5-F847-F33DA23BC377}"/>
              </a:ext>
            </a:extLst>
          </p:cNvPr>
          <p:cNvSpPr/>
          <p:nvPr/>
        </p:nvSpPr>
        <p:spPr>
          <a:xfrm>
            <a:off x="1028700" y="528080"/>
            <a:ext cx="1533144" cy="289381"/>
          </a:xfrm>
          <a:custGeom>
            <a:avLst/>
            <a:gdLst/>
            <a:ahLst/>
            <a:cxnLst/>
            <a:rect l="l" t="t" r="r" b="b"/>
            <a:pathLst>
              <a:path w="1533144" h="289381">
                <a:moveTo>
                  <a:pt x="0" y="0"/>
                </a:moveTo>
                <a:lnTo>
                  <a:pt x="1533144" y="0"/>
                </a:lnTo>
                <a:lnTo>
                  <a:pt x="1533144" y="289381"/>
                </a:lnTo>
                <a:lnTo>
                  <a:pt x="0" y="2893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74A9AC4D-ED01-ECEC-326F-2C82002590B1}"/>
              </a:ext>
            </a:extLst>
          </p:cNvPr>
          <p:cNvSpPr/>
          <p:nvPr/>
        </p:nvSpPr>
        <p:spPr>
          <a:xfrm>
            <a:off x="17942798" y="-3419992"/>
            <a:ext cx="1992249" cy="4114800"/>
          </a:xfrm>
          <a:custGeom>
            <a:avLst/>
            <a:gdLst/>
            <a:ahLst/>
            <a:cxnLst/>
            <a:rect l="l" t="t" r="r" b="b"/>
            <a:pathLst>
              <a:path w="1992249" h="4114800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14">
            <a:extLst>
              <a:ext uri="{FF2B5EF4-FFF2-40B4-BE49-F238E27FC236}">
                <a16:creationId xmlns:a16="http://schemas.microsoft.com/office/drawing/2014/main" id="{E23F28CA-89C1-DF8F-9DE7-F305C4C70FE1}"/>
              </a:ext>
            </a:extLst>
          </p:cNvPr>
          <p:cNvGrpSpPr/>
          <p:nvPr/>
        </p:nvGrpSpPr>
        <p:grpSpPr>
          <a:xfrm>
            <a:off x="17942798" y="-9525"/>
            <a:ext cx="393700" cy="579437"/>
            <a:chOff x="0" y="0"/>
            <a:chExt cx="103690" cy="152609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73E98DA5-8350-DB9E-176D-25ACEECF9418}"/>
                </a:ext>
              </a:extLst>
            </p:cNvPr>
            <p:cNvSpPr/>
            <p:nvPr/>
          </p:nvSpPr>
          <p:spPr>
            <a:xfrm>
              <a:off x="0" y="0"/>
              <a:ext cx="103690" cy="152609"/>
            </a:xfrm>
            <a:custGeom>
              <a:avLst/>
              <a:gdLst/>
              <a:ahLst/>
              <a:cxnLst/>
              <a:rect l="l" t="t" r="r" b="b"/>
              <a:pathLst>
                <a:path w="103690" h="152609">
                  <a:moveTo>
                    <a:pt x="0" y="0"/>
                  </a:moveTo>
                  <a:lnTo>
                    <a:pt x="103690" y="0"/>
                  </a:lnTo>
                  <a:lnTo>
                    <a:pt x="103690" y="152609"/>
                  </a:lnTo>
                  <a:lnTo>
                    <a:pt x="0" y="152609"/>
                  </a:lnTo>
                  <a:close/>
                </a:path>
              </a:pathLst>
            </a:custGeom>
            <a:gradFill rotWithShape="1">
              <a:gsLst>
                <a:gs pos="0">
                  <a:srgbClr val="F1F2F2">
                    <a:alpha val="100000"/>
                  </a:srgbClr>
                </a:gs>
                <a:gs pos="100000">
                  <a:srgbClr val="E9E9EB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B7ACE0C9-29C2-DA89-1973-0161BB057820}"/>
                </a:ext>
              </a:extLst>
            </p:cNvPr>
            <p:cNvSpPr txBox="1"/>
            <p:nvPr/>
          </p:nvSpPr>
          <p:spPr>
            <a:xfrm>
              <a:off x="0" y="-57150"/>
              <a:ext cx="103690" cy="209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 dirty="0">
                  <a:solidFill>
                    <a:srgbClr val="00194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5</a:t>
              </a:r>
            </a:p>
          </p:txBody>
        </p:sp>
      </p:grpSp>
      <p:sp>
        <p:nvSpPr>
          <p:cNvPr id="17" name="TextBox 17">
            <a:extLst>
              <a:ext uri="{FF2B5EF4-FFF2-40B4-BE49-F238E27FC236}">
                <a16:creationId xmlns:a16="http://schemas.microsoft.com/office/drawing/2014/main" id="{6BD97127-1BBA-AF31-BC3E-7B9B3AD50202}"/>
              </a:ext>
            </a:extLst>
          </p:cNvPr>
          <p:cNvSpPr txBox="1"/>
          <p:nvPr/>
        </p:nvSpPr>
        <p:spPr>
          <a:xfrm>
            <a:off x="6781800" y="732889"/>
            <a:ext cx="10591800" cy="1090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99"/>
              </a:lnSpc>
            </a:pPr>
            <a:r>
              <a:rPr lang="th-TH" sz="6600" b="1" dirty="0"/>
              <a:t>เกียรติพิเศษ</a:t>
            </a:r>
            <a:endParaRPr lang="en-US" sz="6600" b="1" dirty="0">
              <a:latin typeface="Public Sans" panose="020B0604020202020204" charset="0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B6ECB06C-45C3-BC10-3BA4-9C6E7758029A}"/>
              </a:ext>
            </a:extLst>
          </p:cNvPr>
          <p:cNvSpPr txBox="1"/>
          <p:nvPr/>
        </p:nvSpPr>
        <p:spPr>
          <a:xfrm>
            <a:off x="6848780" y="2557713"/>
            <a:ext cx="11286820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th-TH" sz="4400" dirty="0"/>
              <a:t>สุดท้ายนี้ ผมขอแสดงความชื่นชมเป็นพิเศษต่อสุภาพบุรุษผู้ริเริ่มทุกสิ่งนี้เมื่อกว่า 35 ปีก่อน คุณเดฟ เดวีย์</a:t>
            </a:r>
          </a:p>
          <a:p>
            <a:r>
              <a:rPr lang="th-TH" sz="4400" dirty="0"/>
              <a:t>ในช่วงเริ่มต้นของการพัฒนาอุตสาหกรรมน้ำมันและก๊าซของประเทศไทย การนำแนวทางการตอบโต้เหตุฉุกเฉินระดับสากลมาใช้โดยคุณเดฟ ได้ช่วยให้เราสามารถรักษาความปลอดภัยและความน่าเชื่อถือของอุตสาหกรรมนี้ไว้ได้</a:t>
            </a:r>
          </a:p>
        </p:txBody>
      </p:sp>
      <p:sp>
        <p:nvSpPr>
          <p:cNvPr id="19" name="AutoShape 19">
            <a:extLst>
              <a:ext uri="{FF2B5EF4-FFF2-40B4-BE49-F238E27FC236}">
                <a16:creationId xmlns:a16="http://schemas.microsoft.com/office/drawing/2014/main" id="{304AF4EA-03EE-FF6B-4001-983B03F20F0A}"/>
              </a:ext>
            </a:extLst>
          </p:cNvPr>
          <p:cNvSpPr/>
          <p:nvPr/>
        </p:nvSpPr>
        <p:spPr>
          <a:xfrm flipV="1">
            <a:off x="-488122" y="10075613"/>
            <a:ext cx="12076854" cy="3751"/>
          </a:xfrm>
          <a:prstGeom prst="line">
            <a:avLst/>
          </a:prstGeom>
          <a:ln w="114300" cap="flat">
            <a:solidFill>
              <a:srgbClr val="A10D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E0E9C6A5-6ECA-341C-AE6D-5DAAF52C2C32}"/>
              </a:ext>
            </a:extLst>
          </p:cNvPr>
          <p:cNvSpPr txBox="1"/>
          <p:nvPr/>
        </p:nvSpPr>
        <p:spPr>
          <a:xfrm>
            <a:off x="11666272" y="9847330"/>
            <a:ext cx="7307527" cy="315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60"/>
              </a:lnSpc>
              <a:spcBef>
                <a:spcPct val="0"/>
              </a:spcBef>
            </a:pPr>
            <a:r>
              <a:rPr lang="en-US" sz="1900" b="1" dirty="0">
                <a:solidFill>
                  <a:srgbClr val="001941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YOUR PARTNER IN EMERGENCY MANAGEMENT</a:t>
            </a:r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1B942174-2292-55F5-414F-07E3DF6A6A1B}"/>
              </a:ext>
            </a:extLst>
          </p:cNvPr>
          <p:cNvSpPr/>
          <p:nvPr/>
        </p:nvSpPr>
        <p:spPr>
          <a:xfrm>
            <a:off x="17240250" y="9519133"/>
            <a:ext cx="831247" cy="832151"/>
          </a:xfrm>
          <a:custGeom>
            <a:avLst/>
            <a:gdLst/>
            <a:ahLst/>
            <a:cxnLst/>
            <a:rect l="l" t="t" r="r" b="b"/>
            <a:pathLst>
              <a:path w="831247" h="832151">
                <a:moveTo>
                  <a:pt x="0" y="0"/>
                </a:moveTo>
                <a:lnTo>
                  <a:pt x="831247" y="0"/>
                </a:lnTo>
                <a:lnTo>
                  <a:pt x="831247" y="832152"/>
                </a:lnTo>
                <a:lnTo>
                  <a:pt x="0" y="83215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C2387F6-ECE2-68C9-36D6-BFBB51DB95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8700" y="1985267"/>
            <a:ext cx="5055292" cy="6316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5425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66139-AB0D-CA2A-1E0B-1A3F68131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BE67BAC-A30E-3AA9-8DA3-7014D079992B}"/>
              </a:ext>
            </a:extLst>
          </p:cNvPr>
          <p:cNvSpPr/>
          <p:nvPr/>
        </p:nvSpPr>
        <p:spPr>
          <a:xfrm>
            <a:off x="48498" y="-14968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BEC749FD-4C78-F770-D951-C8C5EDF0D1C9}"/>
              </a:ext>
            </a:extLst>
          </p:cNvPr>
          <p:cNvSpPr/>
          <p:nvPr/>
        </p:nvSpPr>
        <p:spPr>
          <a:xfrm>
            <a:off x="1028700" y="528080"/>
            <a:ext cx="1533144" cy="289381"/>
          </a:xfrm>
          <a:custGeom>
            <a:avLst/>
            <a:gdLst/>
            <a:ahLst/>
            <a:cxnLst/>
            <a:rect l="l" t="t" r="r" b="b"/>
            <a:pathLst>
              <a:path w="1533144" h="289381">
                <a:moveTo>
                  <a:pt x="0" y="0"/>
                </a:moveTo>
                <a:lnTo>
                  <a:pt x="1533144" y="0"/>
                </a:lnTo>
                <a:lnTo>
                  <a:pt x="1533144" y="289381"/>
                </a:lnTo>
                <a:lnTo>
                  <a:pt x="0" y="2893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DB2F421B-44A0-8AFA-D39D-4852BE4C17B3}"/>
              </a:ext>
            </a:extLst>
          </p:cNvPr>
          <p:cNvSpPr/>
          <p:nvPr/>
        </p:nvSpPr>
        <p:spPr>
          <a:xfrm>
            <a:off x="17942798" y="-3419992"/>
            <a:ext cx="1992249" cy="4114800"/>
          </a:xfrm>
          <a:custGeom>
            <a:avLst/>
            <a:gdLst/>
            <a:ahLst/>
            <a:cxnLst/>
            <a:rect l="l" t="t" r="r" b="b"/>
            <a:pathLst>
              <a:path w="1992249" h="4114800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14">
            <a:extLst>
              <a:ext uri="{FF2B5EF4-FFF2-40B4-BE49-F238E27FC236}">
                <a16:creationId xmlns:a16="http://schemas.microsoft.com/office/drawing/2014/main" id="{F8F2508D-CADF-74E3-4F64-5D28B4CA4779}"/>
              </a:ext>
            </a:extLst>
          </p:cNvPr>
          <p:cNvGrpSpPr/>
          <p:nvPr/>
        </p:nvGrpSpPr>
        <p:grpSpPr>
          <a:xfrm>
            <a:off x="17942798" y="-9525"/>
            <a:ext cx="393700" cy="579437"/>
            <a:chOff x="0" y="0"/>
            <a:chExt cx="103690" cy="152609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48AEC921-D1A6-7B86-8232-525CF5A5FCDA}"/>
                </a:ext>
              </a:extLst>
            </p:cNvPr>
            <p:cNvSpPr/>
            <p:nvPr/>
          </p:nvSpPr>
          <p:spPr>
            <a:xfrm>
              <a:off x="0" y="0"/>
              <a:ext cx="103690" cy="152609"/>
            </a:xfrm>
            <a:custGeom>
              <a:avLst/>
              <a:gdLst/>
              <a:ahLst/>
              <a:cxnLst/>
              <a:rect l="l" t="t" r="r" b="b"/>
              <a:pathLst>
                <a:path w="103690" h="152609">
                  <a:moveTo>
                    <a:pt x="0" y="0"/>
                  </a:moveTo>
                  <a:lnTo>
                    <a:pt x="103690" y="0"/>
                  </a:lnTo>
                  <a:lnTo>
                    <a:pt x="103690" y="152609"/>
                  </a:lnTo>
                  <a:lnTo>
                    <a:pt x="0" y="152609"/>
                  </a:lnTo>
                  <a:close/>
                </a:path>
              </a:pathLst>
            </a:custGeom>
            <a:gradFill rotWithShape="1">
              <a:gsLst>
                <a:gs pos="0">
                  <a:srgbClr val="F1F2F2">
                    <a:alpha val="100000"/>
                  </a:srgbClr>
                </a:gs>
                <a:gs pos="100000">
                  <a:srgbClr val="E9E9EB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B48CF905-8627-2F1D-88D2-A6AE22665CCE}"/>
                </a:ext>
              </a:extLst>
            </p:cNvPr>
            <p:cNvSpPr txBox="1"/>
            <p:nvPr/>
          </p:nvSpPr>
          <p:spPr>
            <a:xfrm>
              <a:off x="0" y="-57150"/>
              <a:ext cx="103690" cy="209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 dirty="0">
                  <a:solidFill>
                    <a:srgbClr val="00194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6</a:t>
              </a:r>
            </a:p>
          </p:txBody>
        </p:sp>
      </p:grpSp>
      <p:sp>
        <p:nvSpPr>
          <p:cNvPr id="17" name="TextBox 17">
            <a:extLst>
              <a:ext uri="{FF2B5EF4-FFF2-40B4-BE49-F238E27FC236}">
                <a16:creationId xmlns:a16="http://schemas.microsoft.com/office/drawing/2014/main" id="{88E803AA-7306-C470-9A0B-48FEB1CEC570}"/>
              </a:ext>
            </a:extLst>
          </p:cNvPr>
          <p:cNvSpPr txBox="1"/>
          <p:nvPr/>
        </p:nvSpPr>
        <p:spPr>
          <a:xfrm>
            <a:off x="6338573" y="607167"/>
            <a:ext cx="10591800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th-TH" sz="6600" dirty="0"/>
              <a:t>วัตถุประสงค์ของงาน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3E1C2143-F638-CA3B-C4C9-00329E698913}"/>
              </a:ext>
            </a:extLst>
          </p:cNvPr>
          <p:cNvSpPr txBox="1"/>
          <p:nvPr/>
        </p:nvSpPr>
        <p:spPr>
          <a:xfrm>
            <a:off x="6338573" y="1790194"/>
            <a:ext cx="11286820" cy="60939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th-TH" sz="4400" dirty="0"/>
              <a:t>ตลอดระยะเวลากว่า 30 ปีที่ผมทำงานในฐานะนักผจญเพลิงมืออาชีพและผู้จัดการด้านการตอบโต้เหตุฉุกเฉินในอุตสาหกรรมน้ำมันและก๊าซ ผมได้เห็นการตัดสินใจที่ผิดพลาดหลายครั้งในการเลือกและใช้งานน้ำยาดับเพลิงชนิดโฟม</a:t>
            </a:r>
          </a:p>
          <a:p>
            <a:r>
              <a:rPr lang="th-TH" sz="4400" dirty="0"/>
              <a:t>ผมเองได้เริ่มใช้น้ำยาดับเพลิงชนิดปลอดฟลูออรีนมาตั้งแต่ปี 2002 ที่ประเทศนิวซีแลนด์</a:t>
            </a:r>
          </a:p>
          <a:p>
            <a:r>
              <a:rPr lang="th-TH" sz="4400" dirty="0"/>
              <a:t>ในช่วงสองวันนี้ ถือเป็นโอกาสที่ดีสำหรับทุกท่านในการเรียนรู้และทบทวนเรื่องสำคัญเกี่ยวกับการเลือกและการใช้น้ำยาดับเพลิงชนิดปลอดฟลูออรีนอย่างเหมาะสม</a:t>
            </a:r>
          </a:p>
        </p:txBody>
      </p:sp>
      <p:sp>
        <p:nvSpPr>
          <p:cNvPr id="19" name="AutoShape 19">
            <a:extLst>
              <a:ext uri="{FF2B5EF4-FFF2-40B4-BE49-F238E27FC236}">
                <a16:creationId xmlns:a16="http://schemas.microsoft.com/office/drawing/2014/main" id="{4567FBA9-3AD1-0B06-B8C2-3D6121DF9F0A}"/>
              </a:ext>
            </a:extLst>
          </p:cNvPr>
          <p:cNvSpPr/>
          <p:nvPr/>
        </p:nvSpPr>
        <p:spPr>
          <a:xfrm flipV="1">
            <a:off x="-488122" y="10075613"/>
            <a:ext cx="12076854" cy="3751"/>
          </a:xfrm>
          <a:prstGeom prst="line">
            <a:avLst/>
          </a:prstGeom>
          <a:ln w="114300" cap="flat">
            <a:solidFill>
              <a:srgbClr val="A10D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A2169144-60B1-9A5A-62FF-3FE585CC0D52}"/>
              </a:ext>
            </a:extLst>
          </p:cNvPr>
          <p:cNvSpPr txBox="1"/>
          <p:nvPr/>
        </p:nvSpPr>
        <p:spPr>
          <a:xfrm>
            <a:off x="11666272" y="9847330"/>
            <a:ext cx="7307527" cy="315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60"/>
              </a:lnSpc>
              <a:spcBef>
                <a:spcPct val="0"/>
              </a:spcBef>
            </a:pPr>
            <a:r>
              <a:rPr lang="en-US" sz="1900" b="1" dirty="0">
                <a:solidFill>
                  <a:srgbClr val="001941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YOUR PARTNER IN EMERGENCY MANAGEMENT</a:t>
            </a:r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7FE75C4C-1348-9EA6-1C1D-647AFF7A71A9}"/>
              </a:ext>
            </a:extLst>
          </p:cNvPr>
          <p:cNvSpPr/>
          <p:nvPr/>
        </p:nvSpPr>
        <p:spPr>
          <a:xfrm>
            <a:off x="17240250" y="9519133"/>
            <a:ext cx="831247" cy="832151"/>
          </a:xfrm>
          <a:custGeom>
            <a:avLst/>
            <a:gdLst/>
            <a:ahLst/>
            <a:cxnLst/>
            <a:rect l="l" t="t" r="r" b="b"/>
            <a:pathLst>
              <a:path w="831247" h="832151">
                <a:moveTo>
                  <a:pt x="0" y="0"/>
                </a:moveTo>
                <a:lnTo>
                  <a:pt x="831247" y="0"/>
                </a:lnTo>
                <a:lnTo>
                  <a:pt x="831247" y="832152"/>
                </a:lnTo>
                <a:lnTo>
                  <a:pt x="0" y="83215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8">
            <a:extLst>
              <a:ext uri="{FF2B5EF4-FFF2-40B4-BE49-F238E27FC236}">
                <a16:creationId xmlns:a16="http://schemas.microsoft.com/office/drawing/2014/main" id="{C5C0EA28-2A57-DDA8-0BB0-73CFA36A0AC2}"/>
              </a:ext>
            </a:extLst>
          </p:cNvPr>
          <p:cNvSpPr/>
          <p:nvPr/>
        </p:nvSpPr>
        <p:spPr>
          <a:xfrm>
            <a:off x="1205939" y="3162300"/>
            <a:ext cx="4508095" cy="4345997"/>
          </a:xfrm>
          <a:custGeom>
            <a:avLst/>
            <a:gdLst/>
            <a:ahLst/>
            <a:cxnLst/>
            <a:rect l="l" t="t" r="r" b="b"/>
            <a:pathLst>
              <a:path w="762688" h="763518">
                <a:moveTo>
                  <a:pt x="0" y="0"/>
                </a:moveTo>
                <a:lnTo>
                  <a:pt x="762688" y="0"/>
                </a:lnTo>
                <a:lnTo>
                  <a:pt x="762688" y="763518"/>
                </a:lnTo>
                <a:lnTo>
                  <a:pt x="0" y="76351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422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ECEA0-E9A5-49AF-1D80-DAD6D6AD4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93C3770-8EFE-9236-C117-0D418C08339B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962B397B-D446-791F-4ED7-22A1581F3E89}"/>
              </a:ext>
            </a:extLst>
          </p:cNvPr>
          <p:cNvSpPr/>
          <p:nvPr/>
        </p:nvSpPr>
        <p:spPr>
          <a:xfrm>
            <a:off x="1028700" y="528080"/>
            <a:ext cx="1533144" cy="289381"/>
          </a:xfrm>
          <a:custGeom>
            <a:avLst/>
            <a:gdLst/>
            <a:ahLst/>
            <a:cxnLst/>
            <a:rect l="l" t="t" r="r" b="b"/>
            <a:pathLst>
              <a:path w="1533144" h="289381">
                <a:moveTo>
                  <a:pt x="0" y="0"/>
                </a:moveTo>
                <a:lnTo>
                  <a:pt x="1533144" y="0"/>
                </a:lnTo>
                <a:lnTo>
                  <a:pt x="1533144" y="289381"/>
                </a:lnTo>
                <a:lnTo>
                  <a:pt x="0" y="2893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777326C2-F44F-E5A9-5C48-57EB3822B45A}"/>
              </a:ext>
            </a:extLst>
          </p:cNvPr>
          <p:cNvSpPr/>
          <p:nvPr/>
        </p:nvSpPr>
        <p:spPr>
          <a:xfrm>
            <a:off x="17942798" y="-3419992"/>
            <a:ext cx="1992249" cy="4114800"/>
          </a:xfrm>
          <a:custGeom>
            <a:avLst/>
            <a:gdLst/>
            <a:ahLst/>
            <a:cxnLst/>
            <a:rect l="l" t="t" r="r" b="b"/>
            <a:pathLst>
              <a:path w="1992249" h="4114800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14">
            <a:extLst>
              <a:ext uri="{FF2B5EF4-FFF2-40B4-BE49-F238E27FC236}">
                <a16:creationId xmlns:a16="http://schemas.microsoft.com/office/drawing/2014/main" id="{9D6AD915-BD20-7BBB-C202-F74EAA07E77A}"/>
              </a:ext>
            </a:extLst>
          </p:cNvPr>
          <p:cNvGrpSpPr/>
          <p:nvPr/>
        </p:nvGrpSpPr>
        <p:grpSpPr>
          <a:xfrm>
            <a:off x="17942798" y="-9525"/>
            <a:ext cx="393700" cy="579437"/>
            <a:chOff x="0" y="0"/>
            <a:chExt cx="103690" cy="152609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BB8DC54B-157E-8554-47B4-A889D9365A99}"/>
                </a:ext>
              </a:extLst>
            </p:cNvPr>
            <p:cNvSpPr/>
            <p:nvPr/>
          </p:nvSpPr>
          <p:spPr>
            <a:xfrm>
              <a:off x="0" y="0"/>
              <a:ext cx="103690" cy="152609"/>
            </a:xfrm>
            <a:custGeom>
              <a:avLst/>
              <a:gdLst/>
              <a:ahLst/>
              <a:cxnLst/>
              <a:rect l="l" t="t" r="r" b="b"/>
              <a:pathLst>
                <a:path w="103690" h="152609">
                  <a:moveTo>
                    <a:pt x="0" y="0"/>
                  </a:moveTo>
                  <a:lnTo>
                    <a:pt x="103690" y="0"/>
                  </a:lnTo>
                  <a:lnTo>
                    <a:pt x="103690" y="152609"/>
                  </a:lnTo>
                  <a:lnTo>
                    <a:pt x="0" y="152609"/>
                  </a:lnTo>
                  <a:close/>
                </a:path>
              </a:pathLst>
            </a:custGeom>
            <a:gradFill rotWithShape="1">
              <a:gsLst>
                <a:gs pos="0">
                  <a:srgbClr val="F1F2F2">
                    <a:alpha val="100000"/>
                  </a:srgbClr>
                </a:gs>
                <a:gs pos="100000">
                  <a:srgbClr val="E9E9EB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98F3E501-410A-D54A-AE75-9BFAB710F732}"/>
                </a:ext>
              </a:extLst>
            </p:cNvPr>
            <p:cNvSpPr txBox="1"/>
            <p:nvPr/>
          </p:nvSpPr>
          <p:spPr>
            <a:xfrm>
              <a:off x="0" y="-57150"/>
              <a:ext cx="103690" cy="209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 dirty="0">
                  <a:solidFill>
                    <a:srgbClr val="00194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7</a:t>
              </a:r>
            </a:p>
          </p:txBody>
        </p:sp>
      </p:grpSp>
      <p:sp>
        <p:nvSpPr>
          <p:cNvPr id="17" name="TextBox 17">
            <a:extLst>
              <a:ext uri="{FF2B5EF4-FFF2-40B4-BE49-F238E27FC236}">
                <a16:creationId xmlns:a16="http://schemas.microsoft.com/office/drawing/2014/main" id="{18534FCB-9673-FC1C-C094-BF00EDB60D21}"/>
              </a:ext>
            </a:extLst>
          </p:cNvPr>
          <p:cNvSpPr txBox="1"/>
          <p:nvPr/>
        </p:nvSpPr>
        <p:spPr>
          <a:xfrm>
            <a:off x="6370372" y="1010610"/>
            <a:ext cx="11286820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th-TH" sz="6600" dirty="0"/>
              <a:t>อนาคตของการตอบโต้เหตุฉุกเฉิน (</a:t>
            </a:r>
            <a:r>
              <a:rPr lang="en-US" sz="6600" dirty="0"/>
              <a:t>Emergency Response)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F33F209F-5CD1-8EC4-B7B3-19CE1C396BCB}"/>
              </a:ext>
            </a:extLst>
          </p:cNvPr>
          <p:cNvSpPr txBox="1"/>
          <p:nvPr/>
        </p:nvSpPr>
        <p:spPr>
          <a:xfrm>
            <a:off x="6370372" y="3523665"/>
            <a:ext cx="11286820" cy="54168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th-TH" sz="4400" dirty="0"/>
              <a:t>โลกของการตอบโต้เหตุฉุกเฉินในปัจจุบันแตกต่างอย่างสิ้นเชิงจากเมื่อกว่า 15 ปีก่อน</a:t>
            </a:r>
          </a:p>
          <a:p>
            <a:r>
              <a:rPr lang="th-TH" sz="4400" dirty="0"/>
              <a:t>ด้วยวิศวกรรมที่พัฒนาขึ้น ระบบความปลอดภัยที่ทันสมัย และความน่าเชื่อถือที่สูงขึ้น ทีมตอบโต้เหตุฉุกเฉินของเราจึงมีโอกาสน้อยลงในการเผชิญกับเหตุการณ์จริง</a:t>
            </a:r>
          </a:p>
          <a:p>
            <a:r>
              <a:rPr lang="th-TH" sz="4400" dirty="0"/>
              <a:t>ดังนั้น เราจำเป็นต้องให้ความสำคัญกับการฝึกอบรมที่สมจริงมากขึ้น เพื่อให้มั่นใจว่าทีมของเรามีความรู้และทักษะที่เหมาะสมสำหรับการจัดการเหตุการณ์ได้อย่างมีประสิทธิภาพ</a:t>
            </a:r>
          </a:p>
        </p:txBody>
      </p:sp>
      <p:sp>
        <p:nvSpPr>
          <p:cNvPr id="19" name="AutoShape 19">
            <a:extLst>
              <a:ext uri="{FF2B5EF4-FFF2-40B4-BE49-F238E27FC236}">
                <a16:creationId xmlns:a16="http://schemas.microsoft.com/office/drawing/2014/main" id="{82E26489-C223-E670-1194-89545B1E77DE}"/>
              </a:ext>
            </a:extLst>
          </p:cNvPr>
          <p:cNvSpPr/>
          <p:nvPr/>
        </p:nvSpPr>
        <p:spPr>
          <a:xfrm flipV="1">
            <a:off x="-488122" y="10075613"/>
            <a:ext cx="12076854" cy="3751"/>
          </a:xfrm>
          <a:prstGeom prst="line">
            <a:avLst/>
          </a:prstGeom>
          <a:ln w="114300" cap="flat">
            <a:solidFill>
              <a:srgbClr val="A10D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4C28CAF0-2C29-7A48-EF5E-B25BA8377302}"/>
              </a:ext>
            </a:extLst>
          </p:cNvPr>
          <p:cNvSpPr txBox="1"/>
          <p:nvPr/>
        </p:nvSpPr>
        <p:spPr>
          <a:xfrm>
            <a:off x="11666272" y="9847330"/>
            <a:ext cx="7307527" cy="315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60"/>
              </a:lnSpc>
              <a:spcBef>
                <a:spcPct val="0"/>
              </a:spcBef>
            </a:pPr>
            <a:r>
              <a:rPr lang="en-US" sz="1900" b="1" dirty="0">
                <a:solidFill>
                  <a:srgbClr val="001941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YOUR PARTNER IN EMERGENCY MANAGEMENT</a:t>
            </a:r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CB367625-1D39-9DE0-986B-0143243F3A9C}"/>
              </a:ext>
            </a:extLst>
          </p:cNvPr>
          <p:cNvSpPr/>
          <p:nvPr/>
        </p:nvSpPr>
        <p:spPr>
          <a:xfrm>
            <a:off x="17240250" y="9519133"/>
            <a:ext cx="831247" cy="832151"/>
          </a:xfrm>
          <a:custGeom>
            <a:avLst/>
            <a:gdLst/>
            <a:ahLst/>
            <a:cxnLst/>
            <a:rect l="l" t="t" r="r" b="b"/>
            <a:pathLst>
              <a:path w="831247" h="832151">
                <a:moveTo>
                  <a:pt x="0" y="0"/>
                </a:moveTo>
                <a:lnTo>
                  <a:pt x="831247" y="0"/>
                </a:lnTo>
                <a:lnTo>
                  <a:pt x="831247" y="832152"/>
                </a:lnTo>
                <a:lnTo>
                  <a:pt x="0" y="83215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8">
            <a:extLst>
              <a:ext uri="{FF2B5EF4-FFF2-40B4-BE49-F238E27FC236}">
                <a16:creationId xmlns:a16="http://schemas.microsoft.com/office/drawing/2014/main" id="{841FBE17-F6A3-C7C0-EC14-4BF318DCC101}"/>
              </a:ext>
            </a:extLst>
          </p:cNvPr>
          <p:cNvSpPr/>
          <p:nvPr/>
        </p:nvSpPr>
        <p:spPr>
          <a:xfrm>
            <a:off x="1205939" y="3162300"/>
            <a:ext cx="4508095" cy="4345997"/>
          </a:xfrm>
          <a:custGeom>
            <a:avLst/>
            <a:gdLst/>
            <a:ahLst/>
            <a:cxnLst/>
            <a:rect l="l" t="t" r="r" b="b"/>
            <a:pathLst>
              <a:path w="762688" h="763518">
                <a:moveTo>
                  <a:pt x="0" y="0"/>
                </a:moveTo>
                <a:lnTo>
                  <a:pt x="762688" y="0"/>
                </a:lnTo>
                <a:lnTo>
                  <a:pt x="762688" y="763518"/>
                </a:lnTo>
                <a:lnTo>
                  <a:pt x="0" y="76351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034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BC5B4-E039-BB54-B1ED-086477C2F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78DE094-DC2C-E482-1A2C-D8C14ECA4E79}"/>
              </a:ext>
            </a:extLst>
          </p:cNvPr>
          <p:cNvSpPr/>
          <p:nvPr/>
        </p:nvSpPr>
        <p:spPr>
          <a:xfrm>
            <a:off x="48498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E3F839AB-E1E8-38E3-D2AF-228C950A43FC}"/>
              </a:ext>
            </a:extLst>
          </p:cNvPr>
          <p:cNvSpPr/>
          <p:nvPr/>
        </p:nvSpPr>
        <p:spPr>
          <a:xfrm>
            <a:off x="1028700" y="528080"/>
            <a:ext cx="1533144" cy="289381"/>
          </a:xfrm>
          <a:custGeom>
            <a:avLst/>
            <a:gdLst/>
            <a:ahLst/>
            <a:cxnLst/>
            <a:rect l="l" t="t" r="r" b="b"/>
            <a:pathLst>
              <a:path w="1533144" h="289381">
                <a:moveTo>
                  <a:pt x="0" y="0"/>
                </a:moveTo>
                <a:lnTo>
                  <a:pt x="1533144" y="0"/>
                </a:lnTo>
                <a:lnTo>
                  <a:pt x="1533144" y="289381"/>
                </a:lnTo>
                <a:lnTo>
                  <a:pt x="0" y="2893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E3A5A723-2106-75F2-1AE0-77A63AEBE0E3}"/>
              </a:ext>
            </a:extLst>
          </p:cNvPr>
          <p:cNvSpPr/>
          <p:nvPr/>
        </p:nvSpPr>
        <p:spPr>
          <a:xfrm>
            <a:off x="17942798" y="-3419992"/>
            <a:ext cx="1992249" cy="4114800"/>
          </a:xfrm>
          <a:custGeom>
            <a:avLst/>
            <a:gdLst/>
            <a:ahLst/>
            <a:cxnLst/>
            <a:rect l="l" t="t" r="r" b="b"/>
            <a:pathLst>
              <a:path w="1992249" h="4114800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14">
            <a:extLst>
              <a:ext uri="{FF2B5EF4-FFF2-40B4-BE49-F238E27FC236}">
                <a16:creationId xmlns:a16="http://schemas.microsoft.com/office/drawing/2014/main" id="{56EBF8BE-5210-B4B6-BEB6-9E74708FDB11}"/>
              </a:ext>
            </a:extLst>
          </p:cNvPr>
          <p:cNvGrpSpPr/>
          <p:nvPr/>
        </p:nvGrpSpPr>
        <p:grpSpPr>
          <a:xfrm>
            <a:off x="17942798" y="-9525"/>
            <a:ext cx="393700" cy="579437"/>
            <a:chOff x="0" y="0"/>
            <a:chExt cx="103690" cy="152609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63BA5F85-47EC-CB01-FFCA-31B396E22F70}"/>
                </a:ext>
              </a:extLst>
            </p:cNvPr>
            <p:cNvSpPr/>
            <p:nvPr/>
          </p:nvSpPr>
          <p:spPr>
            <a:xfrm>
              <a:off x="0" y="0"/>
              <a:ext cx="103690" cy="152609"/>
            </a:xfrm>
            <a:custGeom>
              <a:avLst/>
              <a:gdLst/>
              <a:ahLst/>
              <a:cxnLst/>
              <a:rect l="l" t="t" r="r" b="b"/>
              <a:pathLst>
                <a:path w="103690" h="152609">
                  <a:moveTo>
                    <a:pt x="0" y="0"/>
                  </a:moveTo>
                  <a:lnTo>
                    <a:pt x="103690" y="0"/>
                  </a:lnTo>
                  <a:lnTo>
                    <a:pt x="103690" y="152609"/>
                  </a:lnTo>
                  <a:lnTo>
                    <a:pt x="0" y="152609"/>
                  </a:lnTo>
                  <a:close/>
                </a:path>
              </a:pathLst>
            </a:custGeom>
            <a:gradFill rotWithShape="1">
              <a:gsLst>
                <a:gs pos="0">
                  <a:srgbClr val="F1F2F2">
                    <a:alpha val="100000"/>
                  </a:srgbClr>
                </a:gs>
                <a:gs pos="100000">
                  <a:srgbClr val="E9E9EB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99410A6C-ADBE-E2F1-408E-74EAA217C1E0}"/>
                </a:ext>
              </a:extLst>
            </p:cNvPr>
            <p:cNvSpPr txBox="1"/>
            <p:nvPr/>
          </p:nvSpPr>
          <p:spPr>
            <a:xfrm>
              <a:off x="0" y="-57150"/>
              <a:ext cx="103690" cy="209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 dirty="0">
                  <a:solidFill>
                    <a:srgbClr val="00194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8</a:t>
              </a:r>
            </a:p>
          </p:txBody>
        </p:sp>
      </p:grpSp>
      <p:sp>
        <p:nvSpPr>
          <p:cNvPr id="18" name="TextBox 18">
            <a:extLst>
              <a:ext uri="{FF2B5EF4-FFF2-40B4-BE49-F238E27FC236}">
                <a16:creationId xmlns:a16="http://schemas.microsoft.com/office/drawing/2014/main" id="{75841A8A-C9D7-A32B-1CC1-FACAE045C632}"/>
              </a:ext>
            </a:extLst>
          </p:cNvPr>
          <p:cNvSpPr txBox="1"/>
          <p:nvPr/>
        </p:nvSpPr>
        <p:spPr>
          <a:xfrm>
            <a:off x="6548896" y="2790556"/>
            <a:ext cx="11286820" cy="6771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th-TH" sz="4400" dirty="0"/>
              <a:t>สิ่งสำคัญอย่างยิ่งคือเราทุกคนต้องรับคำแนะนำจากผู้เชี่ยวชาญที่มีประสบการณ์จริงในอุตสาหกรรม</a:t>
            </a:r>
          </a:p>
          <a:p>
            <a:r>
              <a:rPr lang="th-TH" sz="4400" dirty="0"/>
              <a:t>น่าเสียดายที่ในโลกปัจจุบัน เรามี “ผู้เชี่ยวชาญจากตำรา” มากเกินไปที่ให้คำแนะนำที่ไม่ถูกต้อง ไม่ใช่แค่ในเอเชียตะวันออกเฉียงใต้เท่านั้น แต่เกิดขึ้นทั่วโลก</a:t>
            </a:r>
          </a:p>
          <a:p>
            <a:r>
              <a:rPr lang="th-TH" sz="4400" dirty="0"/>
              <a:t>ขณะนี้เรากำลังเห็นรายงานและถ้อยแถลงจากที่ปรึกษาหลายรายที่อ้างอิงข้อความจาก </a:t>
            </a:r>
            <a:r>
              <a:rPr lang="en-US" sz="4400" dirty="0"/>
              <a:t>AI </a:t>
            </a:r>
            <a:r>
              <a:rPr lang="th-TH" sz="4400" dirty="0"/>
              <a:t>ซึ่งมีข้อผิดพลาดทางเทคนิค</a:t>
            </a:r>
          </a:p>
          <a:p>
            <a:r>
              <a:rPr lang="th-TH" sz="4400" dirty="0"/>
              <a:t>จงเชื่อมั่นในเครือข่ายที่ผ่านการพิสูจน์แล้วของคุณ และทดสอบประสบการณ์รวมถึงความรู้ของพวกเขาให้รอบคอบก่อนตัดสินใจในเรื่องสำคัญ</a:t>
            </a:r>
          </a:p>
        </p:txBody>
      </p:sp>
      <p:sp>
        <p:nvSpPr>
          <p:cNvPr id="19" name="AutoShape 19">
            <a:extLst>
              <a:ext uri="{FF2B5EF4-FFF2-40B4-BE49-F238E27FC236}">
                <a16:creationId xmlns:a16="http://schemas.microsoft.com/office/drawing/2014/main" id="{3BB63F6B-DAA0-9B0C-5184-A5BFE84C6FB8}"/>
              </a:ext>
            </a:extLst>
          </p:cNvPr>
          <p:cNvSpPr/>
          <p:nvPr/>
        </p:nvSpPr>
        <p:spPr>
          <a:xfrm flipV="1">
            <a:off x="-488122" y="10075613"/>
            <a:ext cx="12076854" cy="3751"/>
          </a:xfrm>
          <a:prstGeom prst="line">
            <a:avLst/>
          </a:prstGeom>
          <a:ln w="114300" cap="flat">
            <a:solidFill>
              <a:srgbClr val="A10D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E164F76F-BBAE-3684-8B21-A1BF35D2C56F}"/>
              </a:ext>
            </a:extLst>
          </p:cNvPr>
          <p:cNvSpPr txBox="1"/>
          <p:nvPr/>
        </p:nvSpPr>
        <p:spPr>
          <a:xfrm>
            <a:off x="11666272" y="9847330"/>
            <a:ext cx="7307527" cy="315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60"/>
              </a:lnSpc>
              <a:spcBef>
                <a:spcPct val="0"/>
              </a:spcBef>
            </a:pPr>
            <a:r>
              <a:rPr lang="en-US" sz="1900" b="1" dirty="0">
                <a:solidFill>
                  <a:srgbClr val="001941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YOUR PARTNER IN EMERGENCY MANAGEMENT</a:t>
            </a:r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F42CA322-865D-65AA-A77A-9AB3308765A4}"/>
              </a:ext>
            </a:extLst>
          </p:cNvPr>
          <p:cNvSpPr/>
          <p:nvPr/>
        </p:nvSpPr>
        <p:spPr>
          <a:xfrm>
            <a:off x="17240250" y="9519133"/>
            <a:ext cx="831247" cy="832151"/>
          </a:xfrm>
          <a:custGeom>
            <a:avLst/>
            <a:gdLst/>
            <a:ahLst/>
            <a:cxnLst/>
            <a:rect l="l" t="t" r="r" b="b"/>
            <a:pathLst>
              <a:path w="831247" h="832151">
                <a:moveTo>
                  <a:pt x="0" y="0"/>
                </a:moveTo>
                <a:lnTo>
                  <a:pt x="831247" y="0"/>
                </a:lnTo>
                <a:lnTo>
                  <a:pt x="831247" y="832152"/>
                </a:lnTo>
                <a:lnTo>
                  <a:pt x="0" y="83215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8">
            <a:extLst>
              <a:ext uri="{FF2B5EF4-FFF2-40B4-BE49-F238E27FC236}">
                <a16:creationId xmlns:a16="http://schemas.microsoft.com/office/drawing/2014/main" id="{B66C9EA2-01F7-65FF-A9E3-D152F8DE8E83}"/>
              </a:ext>
            </a:extLst>
          </p:cNvPr>
          <p:cNvSpPr/>
          <p:nvPr/>
        </p:nvSpPr>
        <p:spPr>
          <a:xfrm>
            <a:off x="1205939" y="3162300"/>
            <a:ext cx="4508095" cy="4345997"/>
          </a:xfrm>
          <a:custGeom>
            <a:avLst/>
            <a:gdLst/>
            <a:ahLst/>
            <a:cxnLst/>
            <a:rect l="l" t="t" r="r" b="b"/>
            <a:pathLst>
              <a:path w="762688" h="763518">
                <a:moveTo>
                  <a:pt x="0" y="0"/>
                </a:moveTo>
                <a:lnTo>
                  <a:pt x="762688" y="0"/>
                </a:lnTo>
                <a:lnTo>
                  <a:pt x="762688" y="763518"/>
                </a:lnTo>
                <a:lnTo>
                  <a:pt x="0" y="76351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351C763D-8FFD-E030-8839-B3551EECBE07}"/>
              </a:ext>
            </a:extLst>
          </p:cNvPr>
          <p:cNvSpPr txBox="1"/>
          <p:nvPr/>
        </p:nvSpPr>
        <p:spPr>
          <a:xfrm>
            <a:off x="6548896" y="422431"/>
            <a:ext cx="11286820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th-TH" sz="6600" dirty="0"/>
              <a:t>อนาคตของการตอบโต้เหตุฉุกเฉิน (</a:t>
            </a:r>
            <a:r>
              <a:rPr lang="en-US" sz="6600" dirty="0"/>
              <a:t>Emergency Response)</a:t>
            </a:r>
          </a:p>
        </p:txBody>
      </p:sp>
    </p:spTree>
    <p:extLst>
      <p:ext uri="{BB962C8B-B14F-4D97-AF65-F5344CB8AC3E}">
        <p14:creationId xmlns:p14="http://schemas.microsoft.com/office/powerpoint/2010/main" val="2264442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961</Words>
  <Application>Microsoft Office PowerPoint</Application>
  <PresentationFormat>Custom</PresentationFormat>
  <Paragraphs>77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Calibri</vt:lpstr>
      <vt:lpstr>Aptos</vt:lpstr>
      <vt:lpstr>Arial Bold</vt:lpstr>
      <vt:lpstr>Public Sans</vt:lpstr>
      <vt:lpstr>Public Sans Bold</vt:lpstr>
      <vt:lpstr>Archivo Black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Modern Project Proposal Presentation</dc:title>
  <dc:creator>DELL</dc:creator>
  <cp:lastModifiedBy>Akarinth Addison</cp:lastModifiedBy>
  <cp:revision>23</cp:revision>
  <dcterms:created xsi:type="dcterms:W3CDTF">2006-08-16T00:00:00Z</dcterms:created>
  <dcterms:modified xsi:type="dcterms:W3CDTF">2025-07-30T16:49:07Z</dcterms:modified>
  <dc:identifier>DAGlcOmJXzQ</dc:identifier>
</cp:coreProperties>
</file>